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59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9B496-524E-4A9C-858D-9AD7AB166888}" type="datetimeFigureOut">
              <a:rPr lang="sr-Latn-CS" smtClean="0"/>
              <a:t>30.10.2008</a:t>
            </a:fld>
            <a:endParaRPr lang="sr-Latn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C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C0D37-44EE-4A7B-B577-01EAC50C5448}" type="slidenum">
              <a:rPr lang="sr-Latn-CS" smtClean="0"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7D2FE9-9A46-46F9-9FF6-0DDD248C284B}" type="slidenum">
              <a:rPr lang="en-US"/>
              <a:pPr/>
              <a:t>2</a:t>
            </a:fld>
            <a:endParaRPr lang="en-US"/>
          </a:p>
        </p:txBody>
      </p:sp>
      <p:sp>
        <p:nvSpPr>
          <p:cNvPr id="1402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I just wanted to introduce to our five models so you’ll know where this presentation is going.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3B902D-411D-45E7-9C34-3FEC77EA3025}" type="slidenum">
              <a:rPr lang="en-US"/>
              <a:pPr/>
              <a:t>13</a:t>
            </a:fld>
            <a:endParaRPr lang="en-US"/>
          </a:p>
        </p:txBody>
      </p:sp>
      <p:sp>
        <p:nvSpPr>
          <p:cNvPr id="152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. 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BF067-3D4C-44E0-9743-9885DB1FA56B}" type="datetimeFigureOut">
              <a:rPr lang="sr-Latn-CS" smtClean="0"/>
              <a:pPr/>
              <a:t>30.10.2008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2AC8-19F0-4CBB-9A0C-FE74AB1210C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BF067-3D4C-44E0-9743-9885DB1FA56B}" type="datetimeFigureOut">
              <a:rPr lang="sr-Latn-CS" smtClean="0"/>
              <a:pPr/>
              <a:t>30.10.2008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2AC8-19F0-4CBB-9A0C-FE74AB1210C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BF067-3D4C-44E0-9743-9885DB1FA56B}" type="datetimeFigureOut">
              <a:rPr lang="sr-Latn-CS" smtClean="0"/>
              <a:pPr/>
              <a:t>30.10.2008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2AC8-19F0-4CBB-9A0C-FE74AB1210C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2161AC4-FEC1-4AA0-B2D6-FB7F519EB4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BF067-3D4C-44E0-9743-9885DB1FA56B}" type="datetimeFigureOut">
              <a:rPr lang="sr-Latn-CS" smtClean="0"/>
              <a:pPr/>
              <a:t>30.10.2008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2AC8-19F0-4CBB-9A0C-FE74AB1210C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BF067-3D4C-44E0-9743-9885DB1FA56B}" type="datetimeFigureOut">
              <a:rPr lang="sr-Latn-CS" smtClean="0"/>
              <a:pPr/>
              <a:t>30.10.2008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2AC8-19F0-4CBB-9A0C-FE74AB1210C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BF067-3D4C-44E0-9743-9885DB1FA56B}" type="datetimeFigureOut">
              <a:rPr lang="sr-Latn-CS" smtClean="0"/>
              <a:pPr/>
              <a:t>30.10.2008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2AC8-19F0-4CBB-9A0C-FE74AB1210C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BF067-3D4C-44E0-9743-9885DB1FA56B}" type="datetimeFigureOut">
              <a:rPr lang="sr-Latn-CS" smtClean="0"/>
              <a:pPr/>
              <a:t>30.10.2008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2AC8-19F0-4CBB-9A0C-FE74AB1210C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BF067-3D4C-44E0-9743-9885DB1FA56B}" type="datetimeFigureOut">
              <a:rPr lang="sr-Latn-CS" smtClean="0"/>
              <a:pPr/>
              <a:t>30.10.2008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2AC8-19F0-4CBB-9A0C-FE74AB1210C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BF067-3D4C-44E0-9743-9885DB1FA56B}" type="datetimeFigureOut">
              <a:rPr lang="sr-Latn-CS" smtClean="0"/>
              <a:pPr/>
              <a:t>30.10.2008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2AC8-19F0-4CBB-9A0C-FE74AB1210C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BF067-3D4C-44E0-9743-9885DB1FA56B}" type="datetimeFigureOut">
              <a:rPr lang="sr-Latn-CS" smtClean="0"/>
              <a:pPr/>
              <a:t>30.10.2008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2AC8-19F0-4CBB-9A0C-FE74AB1210C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BF067-3D4C-44E0-9743-9885DB1FA56B}" type="datetimeFigureOut">
              <a:rPr lang="sr-Latn-CS" smtClean="0"/>
              <a:pPr/>
              <a:t>30.10.2008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2AC8-19F0-4CBB-9A0C-FE74AB1210C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BF067-3D4C-44E0-9743-9885DB1FA56B}" type="datetimeFigureOut">
              <a:rPr lang="sr-Latn-CS" smtClean="0"/>
              <a:pPr/>
              <a:t>30.10.2008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42AC8-19F0-4CBB-9A0C-FE74AB1210C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hyperlink" Target="http://images.google.com/imgres?imgurl=http://img.search.com/3/37/300px-Plum_pudding_atom.png&amp;imgrefurl=http://www.search.com/reference/Plum_pudding_model&amp;h=300&amp;w=300&amp;sz=67&amp;hl=en&amp;start=2&amp;tbnid=jaVEmQ4oj2RLcM:&amp;tbnh=116&amp;tbnw=116&amp;prev=/images%3Fq%3Dplum%2Bpudding%2Bmodel%26svnum%3D10%26hl%3Den%26lr%3D" TargetMode="External"/><Relationship Id="rId4" Type="http://schemas.openxmlformats.org/officeDocument/2006/relationships/image" Target="../media/image4.png"/><Relationship Id="rId9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CS" dirty="0" smtClean="0"/>
              <a:t>Модели атома</a:t>
            </a:r>
            <a:endParaRPr lang="sr-Latn-C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D261-C57B-453D-A719-E25079FA0FAD}" type="slidenum">
              <a:rPr lang="en-US"/>
              <a:pPr/>
              <a:t>10</a:t>
            </a:fld>
            <a:endParaRPr lang="en-US"/>
          </a:p>
        </p:txBody>
      </p:sp>
      <p:sp>
        <p:nvSpPr>
          <p:cNvPr id="148482" name="Oval 2"/>
          <p:cNvSpPr>
            <a:spLocks noChangeArrowheads="1"/>
          </p:cNvSpPr>
          <p:nvPr/>
        </p:nvSpPr>
        <p:spPr bwMode="auto">
          <a:xfrm>
            <a:off x="4138613" y="4075113"/>
            <a:ext cx="647700" cy="649287"/>
          </a:xfrm>
          <a:prstGeom prst="ellipse">
            <a:avLst/>
          </a:prstGeom>
          <a:gradFill rotWithShape="1">
            <a:gsLst>
              <a:gs pos="0">
                <a:srgbClr val="FF0000">
                  <a:alpha val="48000"/>
                </a:srgbClr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8483" name="WordArt 3"/>
          <p:cNvSpPr>
            <a:spLocks noChangeArrowheads="1" noChangeShapeType="1" noTextEdit="1"/>
          </p:cNvSpPr>
          <p:nvPr/>
        </p:nvSpPr>
        <p:spPr bwMode="auto">
          <a:xfrm>
            <a:off x="4354513" y="4291013"/>
            <a:ext cx="223837" cy="252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r-Latn-C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+</a:t>
            </a:r>
          </a:p>
        </p:txBody>
      </p:sp>
      <p:sp>
        <p:nvSpPr>
          <p:cNvPr id="148484" name="Oval 4"/>
          <p:cNvSpPr>
            <a:spLocks noChangeArrowheads="1"/>
          </p:cNvSpPr>
          <p:nvPr/>
        </p:nvSpPr>
        <p:spPr bwMode="auto">
          <a:xfrm>
            <a:off x="4859338" y="3859213"/>
            <a:ext cx="144462" cy="14446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8485" name="AutoShape 5"/>
          <p:cNvSpPr>
            <a:spLocks noChangeArrowheads="1"/>
          </p:cNvSpPr>
          <p:nvPr/>
        </p:nvSpPr>
        <p:spPr bwMode="auto">
          <a:xfrm>
            <a:off x="1835150" y="-674688"/>
            <a:ext cx="647700" cy="504825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Monotype Corsiva" pitchFamily="66" charset="0"/>
              </a:rPr>
              <a:t>hf</a:t>
            </a:r>
          </a:p>
        </p:txBody>
      </p:sp>
      <p:sp>
        <p:nvSpPr>
          <p:cNvPr id="148486" name="Oval 6"/>
          <p:cNvSpPr>
            <a:spLocks noChangeArrowheads="1"/>
          </p:cNvSpPr>
          <p:nvPr/>
        </p:nvSpPr>
        <p:spPr bwMode="auto">
          <a:xfrm>
            <a:off x="5219700" y="3138488"/>
            <a:ext cx="144463" cy="14446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609600" y="762000"/>
            <a:ext cx="76850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r-Cyrl-CS" sz="1800">
                <a:latin typeface="Arial" charset="0"/>
              </a:rPr>
              <a:t>Енергија се зрачи када електрони прелазе са више орбиту на нижу</a:t>
            </a:r>
            <a:r>
              <a:rPr lang="en-ZA" sz="1800">
                <a:latin typeface="Arial" charset="0"/>
              </a:rPr>
              <a:t>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8334 -0.03148 C 0.00538 -0.03148 0.07882 0.06459 0.07882 0.1838 C 0.07882 0.30162 0.00538 0.39908 -0.08334 0.39908 C -0.17257 0.39908 -0.2441 0.30162 -0.2441 0.1838 C -0.2441 0.06459 -0.17257 -0.03148 -0.08334 -0.03148 Z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26979 0.3791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19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5121 -0.02871 C -0.01007 -0.02871 0.02361 0.01527 0.02361 0.06967 C 0.02361 0.12384 -0.01007 0.16805 -0.05121 0.16805 C -0.09253 0.16805 -0.12604 0.12384 -0.12604 0.06967 C -0.12604 0.01527 -0.09253 -0.02871 -0.05121 -0.02871 Z " pathEditMode="relative" rAng="0" ptsTypes="fffff">
                                      <p:cBhvr>
                                        <p:cTn id="18" dur="30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4" grpId="0" animBg="1"/>
      <p:bldP spid="148484" grpId="1" animBg="1"/>
      <p:bldP spid="148485" grpId="0" animBg="1"/>
      <p:bldP spid="148486" grpId="0" animBg="1"/>
      <p:bldP spid="14848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72B0-3B63-4983-B709-D2D35026CC1B}" type="slidenum">
              <a:rPr lang="en-US"/>
              <a:pPr/>
              <a:t>11</a:t>
            </a:fld>
            <a:endParaRPr lang="en-US"/>
          </a:p>
        </p:txBody>
      </p:sp>
      <p:sp>
        <p:nvSpPr>
          <p:cNvPr id="149506" name="Oval 2"/>
          <p:cNvSpPr>
            <a:spLocks noChangeArrowheads="1"/>
          </p:cNvSpPr>
          <p:nvPr/>
        </p:nvSpPr>
        <p:spPr bwMode="auto">
          <a:xfrm>
            <a:off x="4138613" y="2636838"/>
            <a:ext cx="647700" cy="649287"/>
          </a:xfrm>
          <a:prstGeom prst="ellipse">
            <a:avLst/>
          </a:prstGeom>
          <a:gradFill rotWithShape="1">
            <a:gsLst>
              <a:gs pos="0">
                <a:srgbClr val="FF0000">
                  <a:alpha val="48000"/>
                </a:srgbClr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9507" name="WordArt 3"/>
          <p:cNvSpPr>
            <a:spLocks noChangeArrowheads="1" noChangeShapeType="1" noTextEdit="1"/>
          </p:cNvSpPr>
          <p:nvPr/>
        </p:nvSpPr>
        <p:spPr bwMode="auto">
          <a:xfrm>
            <a:off x="4354513" y="2852738"/>
            <a:ext cx="223837" cy="252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r-Latn-C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+</a:t>
            </a:r>
          </a:p>
        </p:txBody>
      </p:sp>
      <p:sp>
        <p:nvSpPr>
          <p:cNvPr id="149508" name="Oval 4"/>
          <p:cNvSpPr>
            <a:spLocks noChangeArrowheads="1"/>
          </p:cNvSpPr>
          <p:nvPr/>
        </p:nvSpPr>
        <p:spPr bwMode="auto">
          <a:xfrm>
            <a:off x="4859338" y="2420938"/>
            <a:ext cx="144462" cy="14446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9509" name="AutoShape 5"/>
          <p:cNvSpPr>
            <a:spLocks noChangeArrowheads="1"/>
          </p:cNvSpPr>
          <p:nvPr/>
        </p:nvSpPr>
        <p:spPr bwMode="auto">
          <a:xfrm>
            <a:off x="1835150" y="-674688"/>
            <a:ext cx="647700" cy="504825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Monotype Corsiva" pitchFamily="66" charset="0"/>
              </a:rPr>
              <a:t>hf</a:t>
            </a:r>
          </a:p>
        </p:txBody>
      </p:sp>
      <p:sp>
        <p:nvSpPr>
          <p:cNvPr id="149510" name="Oval 6"/>
          <p:cNvSpPr>
            <a:spLocks noChangeArrowheads="1"/>
          </p:cNvSpPr>
          <p:nvPr/>
        </p:nvSpPr>
        <p:spPr bwMode="auto">
          <a:xfrm>
            <a:off x="5219700" y="1700213"/>
            <a:ext cx="144463" cy="14446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5121 -0.02871 C -0.01007 -0.02871 0.02361 0.01527 0.02361 0.06967 C 0.02361 0.12384 -0.01007 0.16805 -0.05121 0.16805 C -0.09253 0.16805 -0.12604 0.12384 -0.12604 0.06967 C -0.12604 0.01527 -0.09253 -0.02871 -0.05121 -0.02871 Z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26979 0.379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8334 -0.03148 C 0.00538 -0.03148 0.07882 0.06459 0.07882 0.1838 C 0.07882 0.30162 0.00538 0.39908 -0.08334 0.39908 C -0.17257 0.39908 -0.2441 0.30162 -0.2441 0.1838 C -0.2441 0.06459 -0.17257 -0.03148 -0.08334 -0.03148 Z " pathEditMode="relative" rAng="0" ptsTypes="fffff">
                                      <p:cBhvr>
                                        <p:cTn id="22" dur="30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8" grpId="0" animBg="1"/>
      <p:bldP spid="149508" grpId="1" animBg="1"/>
      <p:bldP spid="149509" grpId="0" animBg="1"/>
      <p:bldP spid="149509" grpId="1" animBg="1"/>
      <p:bldP spid="149510" grpId="0" animBg="1"/>
      <p:bldP spid="1495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817B6-B78C-41C3-90C5-6E3D72BF6FD3}" type="slidenum">
              <a:rPr lang="en-US"/>
              <a:pPr/>
              <a:t>12</a:t>
            </a:fld>
            <a:endParaRPr lang="en-US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1150938"/>
          </a:xfrm>
        </p:spPr>
        <p:txBody>
          <a:bodyPr/>
          <a:lstStyle/>
          <a:p>
            <a:r>
              <a:rPr lang="sr-Cyrl-CS" sz="2800"/>
              <a:t>Енергија се емитује као фотон енергије која је тачно једнака енергијској разлици нивоа</a:t>
            </a:r>
            <a:endParaRPr lang="en-ZA" sz="2800"/>
          </a:p>
        </p:txBody>
      </p:sp>
      <p:graphicFrame>
        <p:nvGraphicFramePr>
          <p:cNvPr id="150531" name="Object 3"/>
          <p:cNvGraphicFramePr>
            <a:graphicFrameLocks noChangeAspect="1"/>
          </p:cNvGraphicFramePr>
          <p:nvPr/>
        </p:nvGraphicFramePr>
        <p:xfrm>
          <a:off x="1258888" y="2133600"/>
          <a:ext cx="5988050" cy="1017588"/>
        </p:xfrm>
        <a:graphic>
          <a:graphicData uri="http://schemas.openxmlformats.org/presentationml/2006/ole">
            <p:oleObj spid="_x0000_s3074" name="Equation" r:id="rId3" imgW="1269720" imgH="215640" progId="Equation.DSMT4">
              <p:embed/>
            </p:oleObj>
          </a:graphicData>
        </a:graphic>
      </p:graphicFrame>
      <p:sp>
        <p:nvSpPr>
          <p:cNvPr id="150532" name="Oval 4"/>
          <p:cNvSpPr>
            <a:spLocks noChangeArrowheads="1"/>
          </p:cNvSpPr>
          <p:nvPr/>
        </p:nvSpPr>
        <p:spPr bwMode="auto">
          <a:xfrm>
            <a:off x="3924300" y="4221163"/>
            <a:ext cx="503238" cy="433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ZA" sz="3200">
                <a:latin typeface="Arial" charset="0"/>
              </a:rPr>
              <a:t>+</a:t>
            </a:r>
          </a:p>
        </p:txBody>
      </p:sp>
      <p:sp>
        <p:nvSpPr>
          <p:cNvPr id="150533" name="Oval 5"/>
          <p:cNvSpPr>
            <a:spLocks noChangeArrowheads="1"/>
          </p:cNvSpPr>
          <p:nvPr/>
        </p:nvSpPr>
        <p:spPr bwMode="auto">
          <a:xfrm>
            <a:off x="2195513" y="3429000"/>
            <a:ext cx="4321175" cy="21621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0534" name="Oval 6"/>
          <p:cNvSpPr>
            <a:spLocks noChangeArrowheads="1"/>
          </p:cNvSpPr>
          <p:nvPr/>
        </p:nvSpPr>
        <p:spPr bwMode="auto">
          <a:xfrm>
            <a:off x="2843213" y="3933825"/>
            <a:ext cx="2736850" cy="10795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0535" name="Oval 7"/>
          <p:cNvSpPr>
            <a:spLocks noChangeArrowheads="1"/>
          </p:cNvSpPr>
          <p:nvPr/>
        </p:nvSpPr>
        <p:spPr bwMode="auto">
          <a:xfrm>
            <a:off x="2339975" y="4941888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ZA" sz="3200">
                <a:latin typeface="Arial" charset="0"/>
              </a:rPr>
              <a:t>-</a:t>
            </a:r>
          </a:p>
        </p:txBody>
      </p:sp>
      <p:sp>
        <p:nvSpPr>
          <p:cNvPr id="150536" name="Oval 8"/>
          <p:cNvSpPr>
            <a:spLocks noChangeArrowheads="1"/>
          </p:cNvSpPr>
          <p:nvPr/>
        </p:nvSpPr>
        <p:spPr bwMode="auto">
          <a:xfrm>
            <a:off x="3132138" y="4652963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ZA" sz="3200">
                <a:latin typeface="Arial" charset="0"/>
              </a:rPr>
              <a:t>-</a:t>
            </a:r>
          </a:p>
        </p:txBody>
      </p:sp>
      <p:sp>
        <p:nvSpPr>
          <p:cNvPr id="150537" name="Line 9"/>
          <p:cNvSpPr>
            <a:spLocks noChangeShapeType="1"/>
          </p:cNvSpPr>
          <p:nvPr/>
        </p:nvSpPr>
        <p:spPr bwMode="auto">
          <a:xfrm flipV="1">
            <a:off x="2700338" y="4797425"/>
            <a:ext cx="431800" cy="2159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r-Latn-CS"/>
          </a:p>
        </p:txBody>
      </p:sp>
      <p:sp>
        <p:nvSpPr>
          <p:cNvPr id="150538" name="Freeform 10"/>
          <p:cNvSpPr>
            <a:spLocks/>
          </p:cNvSpPr>
          <p:nvPr/>
        </p:nvSpPr>
        <p:spPr bwMode="auto">
          <a:xfrm>
            <a:off x="1979613" y="3933825"/>
            <a:ext cx="792162" cy="876300"/>
          </a:xfrm>
          <a:custGeom>
            <a:avLst/>
            <a:gdLst/>
            <a:ahLst/>
            <a:cxnLst>
              <a:cxn ang="0">
                <a:pos x="0" y="280"/>
              </a:cxn>
              <a:cxn ang="0">
                <a:pos x="45" y="98"/>
              </a:cxn>
              <a:cxn ang="0">
                <a:pos x="227" y="8"/>
              </a:cxn>
              <a:cxn ang="0">
                <a:pos x="363" y="144"/>
              </a:cxn>
              <a:cxn ang="0">
                <a:pos x="408" y="280"/>
              </a:cxn>
              <a:cxn ang="0">
                <a:pos x="453" y="506"/>
              </a:cxn>
              <a:cxn ang="0">
                <a:pos x="590" y="552"/>
              </a:cxn>
              <a:cxn ang="0">
                <a:pos x="771" y="506"/>
              </a:cxn>
              <a:cxn ang="0">
                <a:pos x="907" y="280"/>
              </a:cxn>
            </a:cxnLst>
            <a:rect l="0" t="0" r="r" b="b"/>
            <a:pathLst>
              <a:path w="907" h="552">
                <a:moveTo>
                  <a:pt x="0" y="280"/>
                </a:moveTo>
                <a:cubicBezTo>
                  <a:pt x="3" y="211"/>
                  <a:pt x="7" y="143"/>
                  <a:pt x="45" y="98"/>
                </a:cubicBezTo>
                <a:cubicBezTo>
                  <a:pt x="83" y="53"/>
                  <a:pt x="174" y="0"/>
                  <a:pt x="227" y="8"/>
                </a:cubicBezTo>
                <a:cubicBezTo>
                  <a:pt x="280" y="16"/>
                  <a:pt x="333" y="99"/>
                  <a:pt x="363" y="144"/>
                </a:cubicBezTo>
                <a:cubicBezTo>
                  <a:pt x="393" y="189"/>
                  <a:pt x="393" y="220"/>
                  <a:pt x="408" y="280"/>
                </a:cubicBezTo>
                <a:cubicBezTo>
                  <a:pt x="423" y="340"/>
                  <a:pt x="423" y="461"/>
                  <a:pt x="453" y="506"/>
                </a:cubicBezTo>
                <a:cubicBezTo>
                  <a:pt x="483" y="551"/>
                  <a:pt x="537" y="552"/>
                  <a:pt x="590" y="552"/>
                </a:cubicBezTo>
                <a:cubicBezTo>
                  <a:pt x="643" y="552"/>
                  <a:pt x="718" y="551"/>
                  <a:pt x="771" y="506"/>
                </a:cubicBezTo>
                <a:cubicBezTo>
                  <a:pt x="824" y="461"/>
                  <a:pt x="854" y="356"/>
                  <a:pt x="907" y="280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 type="arrow" w="med" len="med"/>
            <a:tailEnd type="none" w="med" len="med"/>
          </a:ln>
          <a:effectLst/>
        </p:spPr>
        <p:txBody>
          <a:bodyPr/>
          <a:lstStyle/>
          <a:p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CE63F-14AE-4D9D-877E-6143042EEE35}" type="slidenum">
              <a:rPr lang="en-US"/>
              <a:pPr/>
              <a:t>13</a:t>
            </a:fld>
            <a:endParaRPr lang="en-US"/>
          </a:p>
        </p:txBody>
      </p:sp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4191000" y="381000"/>
            <a:ext cx="4081463" cy="990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4678363" y="381000"/>
            <a:ext cx="55562" cy="989013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4822825" y="381000"/>
            <a:ext cx="53975" cy="989013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5086350" y="381000"/>
            <a:ext cx="53975" cy="989013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5610225" y="381000"/>
            <a:ext cx="57150" cy="989013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7716838" y="381000"/>
            <a:ext cx="53975" cy="9890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151560" name="Rectangle 8"/>
          <p:cNvSpPr>
            <a:spLocks noChangeArrowheads="1"/>
          </p:cNvSpPr>
          <p:nvPr/>
        </p:nvSpPr>
        <p:spPr bwMode="auto">
          <a:xfrm>
            <a:off x="4114800" y="1447800"/>
            <a:ext cx="4081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sr-Cyrl-CS" sz="2000">
                <a:solidFill>
                  <a:srgbClr val="000000"/>
                </a:solidFill>
                <a:latin typeface="Arial Rounded MT Bold" pitchFamily="34" charset="0"/>
              </a:rPr>
              <a:t>и његов “отисак прста”</a:t>
            </a:r>
            <a:endParaRPr lang="en-US" sz="2000">
              <a:latin typeface="Arial Rounded MT Bold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371600" y="2108200"/>
            <a:ext cx="3883025" cy="3884613"/>
            <a:chOff x="864" y="1328"/>
            <a:chExt cx="2446" cy="2447"/>
          </a:xfrm>
        </p:grpSpPr>
        <p:sp>
          <p:nvSpPr>
            <p:cNvPr id="151562" name="Oval 10"/>
            <p:cNvSpPr>
              <a:spLocks noChangeArrowheads="1"/>
            </p:cNvSpPr>
            <p:nvPr/>
          </p:nvSpPr>
          <p:spPr bwMode="auto">
            <a:xfrm>
              <a:off x="1949" y="2412"/>
              <a:ext cx="240" cy="24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51563" name="Oval 11"/>
            <p:cNvSpPr>
              <a:spLocks noChangeArrowheads="1"/>
            </p:cNvSpPr>
            <p:nvPr/>
          </p:nvSpPr>
          <p:spPr bwMode="auto">
            <a:xfrm>
              <a:off x="1490" y="1980"/>
              <a:ext cx="1152" cy="115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51564" name="Oval 12"/>
            <p:cNvSpPr>
              <a:spLocks noChangeArrowheads="1"/>
            </p:cNvSpPr>
            <p:nvPr/>
          </p:nvSpPr>
          <p:spPr bwMode="auto">
            <a:xfrm>
              <a:off x="1202" y="1692"/>
              <a:ext cx="1728" cy="172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51565" name="Oval 13"/>
            <p:cNvSpPr>
              <a:spLocks noChangeArrowheads="1"/>
            </p:cNvSpPr>
            <p:nvPr/>
          </p:nvSpPr>
          <p:spPr bwMode="auto">
            <a:xfrm>
              <a:off x="1106" y="1596"/>
              <a:ext cx="1920" cy="192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51566" name="Oval 14"/>
            <p:cNvSpPr>
              <a:spLocks noChangeArrowheads="1"/>
            </p:cNvSpPr>
            <p:nvPr/>
          </p:nvSpPr>
          <p:spPr bwMode="auto">
            <a:xfrm>
              <a:off x="864" y="1328"/>
              <a:ext cx="2446" cy="244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</p:grpSp>
      <p:sp>
        <p:nvSpPr>
          <p:cNvPr id="151567" name="Oval 15"/>
          <p:cNvSpPr>
            <a:spLocks noChangeArrowheads="1"/>
          </p:cNvSpPr>
          <p:nvPr/>
        </p:nvSpPr>
        <p:spPr bwMode="auto">
          <a:xfrm>
            <a:off x="1679575" y="2686050"/>
            <a:ext cx="228600" cy="2317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1568" name="Oval 16"/>
          <p:cNvSpPr>
            <a:spLocks noChangeArrowheads="1"/>
          </p:cNvSpPr>
          <p:nvPr/>
        </p:nvSpPr>
        <p:spPr bwMode="auto">
          <a:xfrm>
            <a:off x="4079875" y="2722563"/>
            <a:ext cx="228600" cy="2317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1569" name="Oval 17"/>
          <p:cNvSpPr>
            <a:spLocks noChangeArrowheads="1"/>
          </p:cNvSpPr>
          <p:nvPr/>
        </p:nvSpPr>
        <p:spPr bwMode="auto">
          <a:xfrm>
            <a:off x="2865438" y="5257800"/>
            <a:ext cx="228600" cy="2317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1570" name="Oval 18"/>
          <p:cNvSpPr>
            <a:spLocks noChangeArrowheads="1"/>
          </p:cNvSpPr>
          <p:nvPr/>
        </p:nvSpPr>
        <p:spPr bwMode="auto">
          <a:xfrm>
            <a:off x="4195763" y="5581650"/>
            <a:ext cx="228600" cy="2317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1571" name="Oval 19"/>
          <p:cNvSpPr>
            <a:spLocks noChangeArrowheads="1"/>
          </p:cNvSpPr>
          <p:nvPr/>
        </p:nvSpPr>
        <p:spPr bwMode="auto">
          <a:xfrm>
            <a:off x="4689475" y="4094163"/>
            <a:ext cx="228600" cy="2317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1572" name="Freeform 20"/>
          <p:cNvSpPr>
            <a:spLocks/>
          </p:cNvSpPr>
          <p:nvPr/>
        </p:nvSpPr>
        <p:spPr bwMode="auto">
          <a:xfrm rot="15960613">
            <a:off x="2251868" y="2275682"/>
            <a:ext cx="842963" cy="819150"/>
          </a:xfrm>
          <a:custGeom>
            <a:avLst/>
            <a:gdLst/>
            <a:ahLst/>
            <a:cxnLst>
              <a:cxn ang="0">
                <a:pos x="0" y="137"/>
              </a:cxn>
              <a:cxn ang="0">
                <a:pos x="220" y="24"/>
              </a:cxn>
              <a:cxn ang="0">
                <a:pos x="454" y="53"/>
              </a:cxn>
              <a:cxn ang="0">
                <a:pos x="500" y="345"/>
              </a:cxn>
              <a:cxn ang="0">
                <a:pos x="690" y="535"/>
              </a:cxn>
              <a:cxn ang="0">
                <a:pos x="970" y="485"/>
              </a:cxn>
              <a:cxn ang="0">
                <a:pos x="1213" y="519"/>
              </a:cxn>
              <a:cxn ang="0">
                <a:pos x="1303" y="757"/>
              </a:cxn>
              <a:cxn ang="0">
                <a:pos x="1406" y="949"/>
              </a:cxn>
              <a:cxn ang="0">
                <a:pos x="1672" y="862"/>
              </a:cxn>
              <a:cxn ang="0">
                <a:pos x="1889" y="881"/>
              </a:cxn>
              <a:cxn ang="0">
                <a:pos x="1960" y="1108"/>
              </a:cxn>
              <a:cxn ang="0">
                <a:pos x="2014" y="1325"/>
              </a:cxn>
              <a:cxn ang="0">
                <a:pos x="2317" y="1235"/>
              </a:cxn>
              <a:cxn ang="0">
                <a:pos x="2509" y="1213"/>
              </a:cxn>
              <a:cxn ang="0">
                <a:pos x="2581" y="1440"/>
              </a:cxn>
              <a:cxn ang="0">
                <a:pos x="2636" y="1632"/>
              </a:cxn>
              <a:cxn ang="0">
                <a:pos x="2831" y="1772"/>
              </a:cxn>
            </a:cxnLst>
            <a:rect l="0" t="0" r="r" b="b"/>
            <a:pathLst>
              <a:path w="2831" h="1772">
                <a:moveTo>
                  <a:pt x="0" y="137"/>
                </a:moveTo>
                <a:cubicBezTo>
                  <a:pt x="37" y="118"/>
                  <a:pt x="144" y="38"/>
                  <a:pt x="220" y="24"/>
                </a:cubicBezTo>
                <a:cubicBezTo>
                  <a:pt x="296" y="10"/>
                  <a:pt x="407" y="0"/>
                  <a:pt x="454" y="53"/>
                </a:cubicBezTo>
                <a:cubicBezTo>
                  <a:pt x="501" y="106"/>
                  <a:pt x="461" y="265"/>
                  <a:pt x="500" y="345"/>
                </a:cubicBezTo>
                <a:cubicBezTo>
                  <a:pt x="539" y="425"/>
                  <a:pt x="612" y="512"/>
                  <a:pt x="690" y="535"/>
                </a:cubicBezTo>
                <a:cubicBezTo>
                  <a:pt x="768" y="558"/>
                  <a:pt x="883" y="488"/>
                  <a:pt x="970" y="485"/>
                </a:cubicBezTo>
                <a:cubicBezTo>
                  <a:pt x="1057" y="482"/>
                  <a:pt x="1158" y="474"/>
                  <a:pt x="1213" y="519"/>
                </a:cubicBezTo>
                <a:cubicBezTo>
                  <a:pt x="1268" y="564"/>
                  <a:pt x="1271" y="686"/>
                  <a:pt x="1303" y="757"/>
                </a:cubicBezTo>
                <a:cubicBezTo>
                  <a:pt x="1335" y="828"/>
                  <a:pt x="1344" y="932"/>
                  <a:pt x="1406" y="949"/>
                </a:cubicBezTo>
                <a:cubicBezTo>
                  <a:pt x="1468" y="966"/>
                  <a:pt x="1592" y="873"/>
                  <a:pt x="1672" y="862"/>
                </a:cubicBezTo>
                <a:cubicBezTo>
                  <a:pt x="1752" y="851"/>
                  <a:pt x="1841" y="840"/>
                  <a:pt x="1889" y="881"/>
                </a:cubicBezTo>
                <a:cubicBezTo>
                  <a:pt x="1937" y="922"/>
                  <a:pt x="1939" y="1034"/>
                  <a:pt x="1960" y="1108"/>
                </a:cubicBezTo>
                <a:cubicBezTo>
                  <a:pt x="1981" y="1182"/>
                  <a:pt x="1955" y="1304"/>
                  <a:pt x="2014" y="1325"/>
                </a:cubicBezTo>
                <a:cubicBezTo>
                  <a:pt x="2073" y="1346"/>
                  <a:pt x="2235" y="1254"/>
                  <a:pt x="2317" y="1235"/>
                </a:cubicBezTo>
                <a:cubicBezTo>
                  <a:pt x="2399" y="1216"/>
                  <a:pt x="2465" y="1179"/>
                  <a:pt x="2509" y="1213"/>
                </a:cubicBezTo>
                <a:cubicBezTo>
                  <a:pt x="2553" y="1247"/>
                  <a:pt x="2560" y="1370"/>
                  <a:pt x="2581" y="1440"/>
                </a:cubicBezTo>
                <a:cubicBezTo>
                  <a:pt x="2602" y="1510"/>
                  <a:pt x="2594" y="1577"/>
                  <a:pt x="2636" y="1632"/>
                </a:cubicBezTo>
                <a:lnTo>
                  <a:pt x="2831" y="1772"/>
                </a:lnTo>
              </a:path>
            </a:pathLst>
          </a:custGeom>
          <a:noFill/>
          <a:ln w="38100" cap="flat" cmpd="sng">
            <a:solidFill>
              <a:srgbClr val="993366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/>
          <a:lstStyle/>
          <a:p>
            <a:endParaRPr lang="sr-Latn-CS"/>
          </a:p>
        </p:txBody>
      </p:sp>
      <p:sp>
        <p:nvSpPr>
          <p:cNvPr id="151573" name="Freeform 21"/>
          <p:cNvSpPr>
            <a:spLocks/>
          </p:cNvSpPr>
          <p:nvPr/>
        </p:nvSpPr>
        <p:spPr bwMode="auto">
          <a:xfrm>
            <a:off x="4689475" y="4267200"/>
            <a:ext cx="2320925" cy="817563"/>
          </a:xfrm>
          <a:custGeom>
            <a:avLst/>
            <a:gdLst/>
            <a:ahLst/>
            <a:cxnLst>
              <a:cxn ang="0">
                <a:pos x="0" y="137"/>
              </a:cxn>
              <a:cxn ang="0">
                <a:pos x="220" y="24"/>
              </a:cxn>
              <a:cxn ang="0">
                <a:pos x="454" y="53"/>
              </a:cxn>
              <a:cxn ang="0">
                <a:pos x="500" y="345"/>
              </a:cxn>
              <a:cxn ang="0">
                <a:pos x="690" y="535"/>
              </a:cxn>
              <a:cxn ang="0">
                <a:pos x="970" y="485"/>
              </a:cxn>
              <a:cxn ang="0">
                <a:pos x="1213" y="519"/>
              </a:cxn>
              <a:cxn ang="0">
                <a:pos x="1303" y="757"/>
              </a:cxn>
              <a:cxn ang="0">
                <a:pos x="1406" y="949"/>
              </a:cxn>
              <a:cxn ang="0">
                <a:pos x="1672" y="862"/>
              </a:cxn>
              <a:cxn ang="0">
                <a:pos x="1889" y="881"/>
              </a:cxn>
              <a:cxn ang="0">
                <a:pos x="1960" y="1108"/>
              </a:cxn>
              <a:cxn ang="0">
                <a:pos x="2014" y="1325"/>
              </a:cxn>
              <a:cxn ang="0">
                <a:pos x="2317" y="1235"/>
              </a:cxn>
              <a:cxn ang="0">
                <a:pos x="2509" y="1213"/>
              </a:cxn>
              <a:cxn ang="0">
                <a:pos x="2581" y="1440"/>
              </a:cxn>
              <a:cxn ang="0">
                <a:pos x="2636" y="1632"/>
              </a:cxn>
              <a:cxn ang="0">
                <a:pos x="2831" y="1772"/>
              </a:cxn>
            </a:cxnLst>
            <a:rect l="0" t="0" r="r" b="b"/>
            <a:pathLst>
              <a:path w="2831" h="1772">
                <a:moveTo>
                  <a:pt x="0" y="137"/>
                </a:moveTo>
                <a:cubicBezTo>
                  <a:pt x="37" y="118"/>
                  <a:pt x="144" y="38"/>
                  <a:pt x="220" y="24"/>
                </a:cubicBezTo>
                <a:cubicBezTo>
                  <a:pt x="296" y="10"/>
                  <a:pt x="407" y="0"/>
                  <a:pt x="454" y="53"/>
                </a:cubicBezTo>
                <a:cubicBezTo>
                  <a:pt x="501" y="106"/>
                  <a:pt x="461" y="265"/>
                  <a:pt x="500" y="345"/>
                </a:cubicBezTo>
                <a:cubicBezTo>
                  <a:pt x="539" y="425"/>
                  <a:pt x="612" y="512"/>
                  <a:pt x="690" y="535"/>
                </a:cubicBezTo>
                <a:cubicBezTo>
                  <a:pt x="768" y="558"/>
                  <a:pt x="883" y="488"/>
                  <a:pt x="970" y="485"/>
                </a:cubicBezTo>
                <a:cubicBezTo>
                  <a:pt x="1057" y="482"/>
                  <a:pt x="1158" y="474"/>
                  <a:pt x="1213" y="519"/>
                </a:cubicBezTo>
                <a:cubicBezTo>
                  <a:pt x="1268" y="564"/>
                  <a:pt x="1271" y="686"/>
                  <a:pt x="1303" y="757"/>
                </a:cubicBezTo>
                <a:cubicBezTo>
                  <a:pt x="1335" y="828"/>
                  <a:pt x="1344" y="932"/>
                  <a:pt x="1406" y="949"/>
                </a:cubicBezTo>
                <a:cubicBezTo>
                  <a:pt x="1468" y="966"/>
                  <a:pt x="1592" y="873"/>
                  <a:pt x="1672" y="862"/>
                </a:cubicBezTo>
                <a:cubicBezTo>
                  <a:pt x="1752" y="851"/>
                  <a:pt x="1841" y="840"/>
                  <a:pt x="1889" y="881"/>
                </a:cubicBezTo>
                <a:cubicBezTo>
                  <a:pt x="1937" y="922"/>
                  <a:pt x="1939" y="1034"/>
                  <a:pt x="1960" y="1108"/>
                </a:cubicBezTo>
                <a:cubicBezTo>
                  <a:pt x="1981" y="1182"/>
                  <a:pt x="1955" y="1304"/>
                  <a:pt x="2014" y="1325"/>
                </a:cubicBezTo>
                <a:cubicBezTo>
                  <a:pt x="2073" y="1346"/>
                  <a:pt x="2235" y="1254"/>
                  <a:pt x="2317" y="1235"/>
                </a:cubicBezTo>
                <a:cubicBezTo>
                  <a:pt x="2399" y="1216"/>
                  <a:pt x="2465" y="1179"/>
                  <a:pt x="2509" y="1213"/>
                </a:cubicBezTo>
                <a:cubicBezTo>
                  <a:pt x="2553" y="1247"/>
                  <a:pt x="2560" y="1370"/>
                  <a:pt x="2581" y="1440"/>
                </a:cubicBezTo>
                <a:cubicBezTo>
                  <a:pt x="2602" y="1510"/>
                  <a:pt x="2594" y="1577"/>
                  <a:pt x="2636" y="1632"/>
                </a:cubicBezTo>
                <a:lnTo>
                  <a:pt x="2831" y="1772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/>
          <a:lstStyle/>
          <a:p>
            <a:endParaRPr lang="sr-Latn-CS"/>
          </a:p>
        </p:txBody>
      </p:sp>
      <p:sp>
        <p:nvSpPr>
          <p:cNvPr id="151574" name="Freeform 22"/>
          <p:cNvSpPr>
            <a:spLocks/>
          </p:cNvSpPr>
          <p:nvPr/>
        </p:nvSpPr>
        <p:spPr bwMode="auto">
          <a:xfrm rot="19100479">
            <a:off x="4229100" y="2733675"/>
            <a:ext cx="842963" cy="819150"/>
          </a:xfrm>
          <a:custGeom>
            <a:avLst/>
            <a:gdLst/>
            <a:ahLst/>
            <a:cxnLst>
              <a:cxn ang="0">
                <a:pos x="0" y="137"/>
              </a:cxn>
              <a:cxn ang="0">
                <a:pos x="220" y="24"/>
              </a:cxn>
              <a:cxn ang="0">
                <a:pos x="454" y="53"/>
              </a:cxn>
              <a:cxn ang="0">
                <a:pos x="500" y="345"/>
              </a:cxn>
              <a:cxn ang="0">
                <a:pos x="690" y="535"/>
              </a:cxn>
              <a:cxn ang="0">
                <a:pos x="970" y="485"/>
              </a:cxn>
              <a:cxn ang="0">
                <a:pos x="1213" y="519"/>
              </a:cxn>
              <a:cxn ang="0">
                <a:pos x="1303" y="757"/>
              </a:cxn>
              <a:cxn ang="0">
                <a:pos x="1406" y="949"/>
              </a:cxn>
              <a:cxn ang="0">
                <a:pos x="1672" y="862"/>
              </a:cxn>
              <a:cxn ang="0">
                <a:pos x="1889" y="881"/>
              </a:cxn>
              <a:cxn ang="0">
                <a:pos x="1960" y="1108"/>
              </a:cxn>
              <a:cxn ang="0">
                <a:pos x="2014" y="1325"/>
              </a:cxn>
              <a:cxn ang="0">
                <a:pos x="2317" y="1235"/>
              </a:cxn>
              <a:cxn ang="0">
                <a:pos x="2509" y="1213"/>
              </a:cxn>
              <a:cxn ang="0">
                <a:pos x="2581" y="1440"/>
              </a:cxn>
              <a:cxn ang="0">
                <a:pos x="2636" y="1632"/>
              </a:cxn>
              <a:cxn ang="0">
                <a:pos x="2831" y="1772"/>
              </a:cxn>
            </a:cxnLst>
            <a:rect l="0" t="0" r="r" b="b"/>
            <a:pathLst>
              <a:path w="2831" h="1772">
                <a:moveTo>
                  <a:pt x="0" y="137"/>
                </a:moveTo>
                <a:cubicBezTo>
                  <a:pt x="37" y="118"/>
                  <a:pt x="144" y="38"/>
                  <a:pt x="220" y="24"/>
                </a:cubicBezTo>
                <a:cubicBezTo>
                  <a:pt x="296" y="10"/>
                  <a:pt x="407" y="0"/>
                  <a:pt x="454" y="53"/>
                </a:cubicBezTo>
                <a:cubicBezTo>
                  <a:pt x="501" y="106"/>
                  <a:pt x="461" y="265"/>
                  <a:pt x="500" y="345"/>
                </a:cubicBezTo>
                <a:cubicBezTo>
                  <a:pt x="539" y="425"/>
                  <a:pt x="612" y="512"/>
                  <a:pt x="690" y="535"/>
                </a:cubicBezTo>
                <a:cubicBezTo>
                  <a:pt x="768" y="558"/>
                  <a:pt x="883" y="488"/>
                  <a:pt x="970" y="485"/>
                </a:cubicBezTo>
                <a:cubicBezTo>
                  <a:pt x="1057" y="482"/>
                  <a:pt x="1158" y="474"/>
                  <a:pt x="1213" y="519"/>
                </a:cubicBezTo>
                <a:cubicBezTo>
                  <a:pt x="1268" y="564"/>
                  <a:pt x="1271" y="686"/>
                  <a:pt x="1303" y="757"/>
                </a:cubicBezTo>
                <a:cubicBezTo>
                  <a:pt x="1335" y="828"/>
                  <a:pt x="1344" y="932"/>
                  <a:pt x="1406" y="949"/>
                </a:cubicBezTo>
                <a:cubicBezTo>
                  <a:pt x="1468" y="966"/>
                  <a:pt x="1592" y="873"/>
                  <a:pt x="1672" y="862"/>
                </a:cubicBezTo>
                <a:cubicBezTo>
                  <a:pt x="1752" y="851"/>
                  <a:pt x="1841" y="840"/>
                  <a:pt x="1889" y="881"/>
                </a:cubicBezTo>
                <a:cubicBezTo>
                  <a:pt x="1937" y="922"/>
                  <a:pt x="1939" y="1034"/>
                  <a:pt x="1960" y="1108"/>
                </a:cubicBezTo>
                <a:cubicBezTo>
                  <a:pt x="1981" y="1182"/>
                  <a:pt x="1955" y="1304"/>
                  <a:pt x="2014" y="1325"/>
                </a:cubicBezTo>
                <a:cubicBezTo>
                  <a:pt x="2073" y="1346"/>
                  <a:pt x="2235" y="1254"/>
                  <a:pt x="2317" y="1235"/>
                </a:cubicBezTo>
                <a:cubicBezTo>
                  <a:pt x="2399" y="1216"/>
                  <a:pt x="2465" y="1179"/>
                  <a:pt x="2509" y="1213"/>
                </a:cubicBezTo>
                <a:cubicBezTo>
                  <a:pt x="2553" y="1247"/>
                  <a:pt x="2560" y="1370"/>
                  <a:pt x="2581" y="1440"/>
                </a:cubicBezTo>
                <a:cubicBezTo>
                  <a:pt x="2602" y="1510"/>
                  <a:pt x="2594" y="1577"/>
                  <a:pt x="2636" y="1632"/>
                </a:cubicBezTo>
                <a:lnTo>
                  <a:pt x="2831" y="1772"/>
                </a:lnTo>
              </a:path>
            </a:pathLst>
          </a:custGeom>
          <a:noFill/>
          <a:ln w="38100" cap="flat" cmpd="sng">
            <a:solidFill>
              <a:srgbClr val="993366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/>
          <a:lstStyle/>
          <a:p>
            <a:endParaRPr lang="sr-Latn-CS"/>
          </a:p>
        </p:txBody>
      </p:sp>
      <p:sp>
        <p:nvSpPr>
          <p:cNvPr id="151575" name="Freeform 23"/>
          <p:cNvSpPr>
            <a:spLocks/>
          </p:cNvSpPr>
          <p:nvPr/>
        </p:nvSpPr>
        <p:spPr bwMode="auto">
          <a:xfrm rot="28983505">
            <a:off x="1727200" y="5019675"/>
            <a:ext cx="1181100" cy="819150"/>
          </a:xfrm>
          <a:custGeom>
            <a:avLst/>
            <a:gdLst/>
            <a:ahLst/>
            <a:cxnLst>
              <a:cxn ang="0">
                <a:pos x="0" y="137"/>
              </a:cxn>
              <a:cxn ang="0">
                <a:pos x="220" y="24"/>
              </a:cxn>
              <a:cxn ang="0">
                <a:pos x="454" y="53"/>
              </a:cxn>
              <a:cxn ang="0">
                <a:pos x="500" y="345"/>
              </a:cxn>
              <a:cxn ang="0">
                <a:pos x="690" y="535"/>
              </a:cxn>
              <a:cxn ang="0">
                <a:pos x="970" y="485"/>
              </a:cxn>
              <a:cxn ang="0">
                <a:pos x="1213" y="519"/>
              </a:cxn>
              <a:cxn ang="0">
                <a:pos x="1303" y="757"/>
              </a:cxn>
              <a:cxn ang="0">
                <a:pos x="1406" y="949"/>
              </a:cxn>
              <a:cxn ang="0">
                <a:pos x="1672" y="862"/>
              </a:cxn>
              <a:cxn ang="0">
                <a:pos x="1889" y="881"/>
              </a:cxn>
              <a:cxn ang="0">
                <a:pos x="1960" y="1108"/>
              </a:cxn>
              <a:cxn ang="0">
                <a:pos x="2014" y="1325"/>
              </a:cxn>
              <a:cxn ang="0">
                <a:pos x="2317" y="1235"/>
              </a:cxn>
              <a:cxn ang="0">
                <a:pos x="2509" y="1213"/>
              </a:cxn>
              <a:cxn ang="0">
                <a:pos x="2581" y="1440"/>
              </a:cxn>
              <a:cxn ang="0">
                <a:pos x="2636" y="1632"/>
              </a:cxn>
              <a:cxn ang="0">
                <a:pos x="2831" y="1772"/>
              </a:cxn>
            </a:cxnLst>
            <a:rect l="0" t="0" r="r" b="b"/>
            <a:pathLst>
              <a:path w="2831" h="1772">
                <a:moveTo>
                  <a:pt x="0" y="137"/>
                </a:moveTo>
                <a:cubicBezTo>
                  <a:pt x="37" y="118"/>
                  <a:pt x="144" y="38"/>
                  <a:pt x="220" y="24"/>
                </a:cubicBezTo>
                <a:cubicBezTo>
                  <a:pt x="296" y="10"/>
                  <a:pt x="407" y="0"/>
                  <a:pt x="454" y="53"/>
                </a:cubicBezTo>
                <a:cubicBezTo>
                  <a:pt x="501" y="106"/>
                  <a:pt x="461" y="265"/>
                  <a:pt x="500" y="345"/>
                </a:cubicBezTo>
                <a:cubicBezTo>
                  <a:pt x="539" y="425"/>
                  <a:pt x="612" y="512"/>
                  <a:pt x="690" y="535"/>
                </a:cubicBezTo>
                <a:cubicBezTo>
                  <a:pt x="768" y="558"/>
                  <a:pt x="883" y="488"/>
                  <a:pt x="970" y="485"/>
                </a:cubicBezTo>
                <a:cubicBezTo>
                  <a:pt x="1057" y="482"/>
                  <a:pt x="1158" y="474"/>
                  <a:pt x="1213" y="519"/>
                </a:cubicBezTo>
                <a:cubicBezTo>
                  <a:pt x="1268" y="564"/>
                  <a:pt x="1271" y="686"/>
                  <a:pt x="1303" y="757"/>
                </a:cubicBezTo>
                <a:cubicBezTo>
                  <a:pt x="1335" y="828"/>
                  <a:pt x="1344" y="932"/>
                  <a:pt x="1406" y="949"/>
                </a:cubicBezTo>
                <a:cubicBezTo>
                  <a:pt x="1468" y="966"/>
                  <a:pt x="1592" y="873"/>
                  <a:pt x="1672" y="862"/>
                </a:cubicBezTo>
                <a:cubicBezTo>
                  <a:pt x="1752" y="851"/>
                  <a:pt x="1841" y="840"/>
                  <a:pt x="1889" y="881"/>
                </a:cubicBezTo>
                <a:cubicBezTo>
                  <a:pt x="1937" y="922"/>
                  <a:pt x="1939" y="1034"/>
                  <a:pt x="1960" y="1108"/>
                </a:cubicBezTo>
                <a:cubicBezTo>
                  <a:pt x="1981" y="1182"/>
                  <a:pt x="1955" y="1304"/>
                  <a:pt x="2014" y="1325"/>
                </a:cubicBezTo>
                <a:cubicBezTo>
                  <a:pt x="2073" y="1346"/>
                  <a:pt x="2235" y="1254"/>
                  <a:pt x="2317" y="1235"/>
                </a:cubicBezTo>
                <a:cubicBezTo>
                  <a:pt x="2399" y="1216"/>
                  <a:pt x="2465" y="1179"/>
                  <a:pt x="2509" y="1213"/>
                </a:cubicBezTo>
                <a:cubicBezTo>
                  <a:pt x="2553" y="1247"/>
                  <a:pt x="2560" y="1370"/>
                  <a:pt x="2581" y="1440"/>
                </a:cubicBezTo>
                <a:cubicBezTo>
                  <a:pt x="2602" y="1510"/>
                  <a:pt x="2594" y="1577"/>
                  <a:pt x="2636" y="1632"/>
                </a:cubicBezTo>
                <a:lnTo>
                  <a:pt x="2831" y="1772"/>
                </a:lnTo>
              </a:path>
            </a:pathLst>
          </a:custGeom>
          <a:noFill/>
          <a:ln w="38100" cap="flat" cmpd="sng">
            <a:solidFill>
              <a:srgbClr val="333399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/>
          <a:lstStyle/>
          <a:p>
            <a:endParaRPr lang="sr-Latn-CS"/>
          </a:p>
        </p:txBody>
      </p:sp>
      <p:sp>
        <p:nvSpPr>
          <p:cNvPr id="151576" name="Freeform 24"/>
          <p:cNvSpPr>
            <a:spLocks/>
          </p:cNvSpPr>
          <p:nvPr/>
        </p:nvSpPr>
        <p:spPr bwMode="auto">
          <a:xfrm rot="19800000">
            <a:off x="4327525" y="5157788"/>
            <a:ext cx="1152525" cy="1143000"/>
          </a:xfrm>
          <a:custGeom>
            <a:avLst/>
            <a:gdLst/>
            <a:ahLst/>
            <a:cxnLst>
              <a:cxn ang="0">
                <a:pos x="0" y="137"/>
              </a:cxn>
              <a:cxn ang="0">
                <a:pos x="220" y="24"/>
              </a:cxn>
              <a:cxn ang="0">
                <a:pos x="454" y="53"/>
              </a:cxn>
              <a:cxn ang="0">
                <a:pos x="500" y="345"/>
              </a:cxn>
              <a:cxn ang="0">
                <a:pos x="690" y="535"/>
              </a:cxn>
              <a:cxn ang="0">
                <a:pos x="970" y="485"/>
              </a:cxn>
              <a:cxn ang="0">
                <a:pos x="1213" y="519"/>
              </a:cxn>
              <a:cxn ang="0">
                <a:pos x="1303" y="757"/>
              </a:cxn>
              <a:cxn ang="0">
                <a:pos x="1406" y="949"/>
              </a:cxn>
              <a:cxn ang="0">
                <a:pos x="1672" y="862"/>
              </a:cxn>
              <a:cxn ang="0">
                <a:pos x="1889" y="881"/>
              </a:cxn>
              <a:cxn ang="0">
                <a:pos x="1960" y="1108"/>
              </a:cxn>
              <a:cxn ang="0">
                <a:pos x="2014" y="1325"/>
              </a:cxn>
              <a:cxn ang="0">
                <a:pos x="2317" y="1235"/>
              </a:cxn>
              <a:cxn ang="0">
                <a:pos x="2509" y="1213"/>
              </a:cxn>
              <a:cxn ang="0">
                <a:pos x="2581" y="1440"/>
              </a:cxn>
              <a:cxn ang="0">
                <a:pos x="2636" y="1632"/>
              </a:cxn>
              <a:cxn ang="0">
                <a:pos x="2831" y="1772"/>
              </a:cxn>
            </a:cxnLst>
            <a:rect l="0" t="0" r="r" b="b"/>
            <a:pathLst>
              <a:path w="2831" h="1772">
                <a:moveTo>
                  <a:pt x="0" y="137"/>
                </a:moveTo>
                <a:cubicBezTo>
                  <a:pt x="37" y="118"/>
                  <a:pt x="144" y="38"/>
                  <a:pt x="220" y="24"/>
                </a:cubicBezTo>
                <a:cubicBezTo>
                  <a:pt x="296" y="10"/>
                  <a:pt x="407" y="0"/>
                  <a:pt x="454" y="53"/>
                </a:cubicBezTo>
                <a:cubicBezTo>
                  <a:pt x="501" y="106"/>
                  <a:pt x="461" y="265"/>
                  <a:pt x="500" y="345"/>
                </a:cubicBezTo>
                <a:cubicBezTo>
                  <a:pt x="539" y="425"/>
                  <a:pt x="612" y="512"/>
                  <a:pt x="690" y="535"/>
                </a:cubicBezTo>
                <a:cubicBezTo>
                  <a:pt x="768" y="558"/>
                  <a:pt x="883" y="488"/>
                  <a:pt x="970" y="485"/>
                </a:cubicBezTo>
                <a:cubicBezTo>
                  <a:pt x="1057" y="482"/>
                  <a:pt x="1158" y="474"/>
                  <a:pt x="1213" y="519"/>
                </a:cubicBezTo>
                <a:cubicBezTo>
                  <a:pt x="1268" y="564"/>
                  <a:pt x="1271" y="686"/>
                  <a:pt x="1303" y="757"/>
                </a:cubicBezTo>
                <a:cubicBezTo>
                  <a:pt x="1335" y="828"/>
                  <a:pt x="1344" y="932"/>
                  <a:pt x="1406" y="949"/>
                </a:cubicBezTo>
                <a:cubicBezTo>
                  <a:pt x="1468" y="966"/>
                  <a:pt x="1592" y="873"/>
                  <a:pt x="1672" y="862"/>
                </a:cubicBezTo>
                <a:cubicBezTo>
                  <a:pt x="1752" y="851"/>
                  <a:pt x="1841" y="840"/>
                  <a:pt x="1889" y="881"/>
                </a:cubicBezTo>
                <a:cubicBezTo>
                  <a:pt x="1937" y="922"/>
                  <a:pt x="1939" y="1034"/>
                  <a:pt x="1960" y="1108"/>
                </a:cubicBezTo>
                <a:cubicBezTo>
                  <a:pt x="1981" y="1182"/>
                  <a:pt x="1955" y="1304"/>
                  <a:pt x="2014" y="1325"/>
                </a:cubicBezTo>
                <a:cubicBezTo>
                  <a:pt x="2073" y="1346"/>
                  <a:pt x="2235" y="1254"/>
                  <a:pt x="2317" y="1235"/>
                </a:cubicBezTo>
                <a:cubicBezTo>
                  <a:pt x="2399" y="1216"/>
                  <a:pt x="2465" y="1179"/>
                  <a:pt x="2509" y="1213"/>
                </a:cubicBezTo>
                <a:cubicBezTo>
                  <a:pt x="2553" y="1247"/>
                  <a:pt x="2560" y="1370"/>
                  <a:pt x="2581" y="1440"/>
                </a:cubicBezTo>
                <a:cubicBezTo>
                  <a:pt x="2602" y="1510"/>
                  <a:pt x="2594" y="1577"/>
                  <a:pt x="2636" y="1632"/>
                </a:cubicBezTo>
                <a:lnTo>
                  <a:pt x="2831" y="1772"/>
                </a:lnTo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/>
          <a:lstStyle/>
          <a:p>
            <a:endParaRPr lang="sr-Latn-CS"/>
          </a:p>
        </p:txBody>
      </p:sp>
      <p:sp>
        <p:nvSpPr>
          <p:cNvPr id="151577" name="Rectangle 25"/>
          <p:cNvSpPr>
            <a:spLocks noChangeArrowheads="1"/>
          </p:cNvSpPr>
          <p:nvPr/>
        </p:nvSpPr>
        <p:spPr bwMode="auto">
          <a:xfrm>
            <a:off x="228600" y="76200"/>
            <a:ext cx="40814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sr-Cyrl-CS" sz="3600">
                <a:solidFill>
                  <a:srgbClr val="000000"/>
                </a:solidFill>
                <a:latin typeface="Arial Rounded MT Bold" pitchFamily="34" charset="0"/>
              </a:rPr>
              <a:t>Водоник</a:t>
            </a:r>
            <a:endParaRPr lang="en-US" sz="3600">
              <a:latin typeface="Arial Rounded MT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1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1 0.08889 " pathEditMode="relative" ptsTypes="AA">
                                      <p:cBhvr>
                                        <p:cTn id="24" dur="2000" fill="hold"/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0.09931 -0.2247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-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515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515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5.92593E-6 L -0.04166 0.06921 " pathEditMode="relative" ptsTypes="AA">
                                      <p:cBhvr>
                                        <p:cTn id="49" dur="2000" fill="hold"/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0.26649 -0.0497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51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-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1515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5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5.92593E-6 L 0.00833 -0.06666 " pathEditMode="relative" ptsTypes="AA">
                                      <p:cBhvr>
                                        <p:cTn id="74" dur="2000" fill="hold"/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-0.1559 0.0775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1515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5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7 0.00254 L -0.05434 -0.06412 " pathEditMode="relative" ptsTypes="AA">
                                      <p:cBhvr>
                                        <p:cTn id="99" dur="2000" fill="hold"/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L 0.18733 0.0513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70" decel="100000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770" decel="100000"/>
                                        <p:tgtEl>
                                          <p:spTgt spid="1515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2" dur="77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4" dur="77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-0.025 -2.22222E-6 " pathEditMode="relative" ptsTypes="AA">
                                      <p:cBhvr>
                                        <p:cTn id="123" dur="2000" fill="hold"/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0.14774 0.06042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70" decel="10000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770" decel="100000"/>
                                        <p:tgtEl>
                                          <p:spTgt spid="1515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6" dur="77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15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animBg="1"/>
      <p:bldP spid="151556" grpId="0" animBg="1"/>
      <p:bldP spid="151557" grpId="0" animBg="1"/>
      <p:bldP spid="151558" grpId="0" animBg="1"/>
      <p:bldP spid="151559" grpId="0" animBg="1"/>
      <p:bldP spid="151560" grpId="0" autoUpdateAnimBg="0"/>
      <p:bldP spid="151567" grpId="0" animBg="1"/>
      <p:bldP spid="151567" grpId="1" animBg="1"/>
      <p:bldP spid="151568" grpId="0" animBg="1"/>
      <p:bldP spid="151568" grpId="1" animBg="1"/>
      <p:bldP spid="151569" grpId="0" animBg="1"/>
      <p:bldP spid="151569" grpId="1" animBg="1"/>
      <p:bldP spid="151570" grpId="0" animBg="1"/>
      <p:bldP spid="151570" grpId="1" animBg="1"/>
      <p:bldP spid="151571" grpId="0" animBg="1"/>
      <p:bldP spid="151571" grpId="1" animBg="1"/>
      <p:bldP spid="151572" grpId="0" animBg="1"/>
      <p:bldP spid="151572" grpId="1" animBg="1"/>
      <p:bldP spid="151573" grpId="0" animBg="1"/>
      <p:bldP spid="151573" grpId="1" animBg="1"/>
      <p:bldP spid="151574" grpId="0" animBg="1"/>
      <p:bldP spid="151574" grpId="1" animBg="1"/>
      <p:bldP spid="151575" grpId="0" animBg="1"/>
      <p:bldP spid="151575" grpId="1" animBg="1"/>
      <p:bldP spid="151576" grpId="0" animBg="1"/>
      <p:bldP spid="151576" grpId="1" animBg="1"/>
      <p:bldP spid="15157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9D73-37A8-410F-8CB7-827B737B6E32}" type="slidenum">
              <a:rPr lang="en-US"/>
              <a:pPr/>
              <a:t>2</a:t>
            </a:fld>
            <a:endParaRPr lang="en-US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sr-Cyrl-CS"/>
              <a:t>Развој представа о атому</a:t>
            </a:r>
            <a:endParaRPr lang="en-US"/>
          </a:p>
        </p:txBody>
      </p:sp>
      <p:pic>
        <p:nvPicPr>
          <p:cNvPr id="139267" name="Picture 3" descr="SOLID"/>
          <p:cNvPicPr>
            <a:picLocks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85800" y="1143000"/>
            <a:ext cx="914400" cy="914400"/>
          </a:xfrm>
          <a:noFill/>
          <a:ln/>
        </p:spPr>
      </p:pic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2057400" y="1295400"/>
            <a:ext cx="647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>
                <a:latin typeface="Tahoma" pitchFamily="34" charset="0"/>
              </a:rPr>
              <a:t>“</a:t>
            </a:r>
            <a:r>
              <a:rPr lang="sr-Cyrl-CS">
                <a:latin typeface="Tahoma" pitchFamily="34" charset="0"/>
              </a:rPr>
              <a:t>чврсте лопте</a:t>
            </a:r>
            <a:r>
              <a:rPr lang="en-US">
                <a:latin typeface="Tahoma" pitchFamily="34" charset="0"/>
              </a:rPr>
              <a:t>” (440 BC-1904 </a:t>
            </a:r>
            <a:r>
              <a:rPr lang="sr-Cyrl-CS">
                <a:latin typeface="Tahoma" pitchFamily="34" charset="0"/>
              </a:rPr>
              <a:t>А</a:t>
            </a:r>
            <a:r>
              <a:rPr lang="en-US">
                <a:latin typeface="Tahoma" pitchFamily="34" charset="0"/>
              </a:rPr>
              <a:t>C)</a:t>
            </a:r>
            <a:r>
              <a:rPr lang="sr-Cyrl-CS">
                <a:latin typeface="Tahoma" pitchFamily="34" charset="0"/>
              </a:rPr>
              <a:t>, Леукип и Демокрит</a:t>
            </a:r>
            <a:endParaRPr lang="en-US">
              <a:latin typeface="Tahoma" pitchFamily="34" charset="0"/>
            </a:endParaRPr>
          </a:p>
        </p:txBody>
      </p:sp>
      <p:pic>
        <p:nvPicPr>
          <p:cNvPr id="139269" name="Picture 5" descr="300px-Plum_pudding_atom">
            <a:hlinkClick r:id="rId5"/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6"/>
          <a:srcRect/>
          <a:stretch>
            <a:fillRect/>
          </a:stretch>
        </p:blipFill>
        <p:spPr>
          <a:xfrm>
            <a:off x="785786" y="2214554"/>
            <a:ext cx="863600" cy="914400"/>
          </a:xfrm>
          <a:noFill/>
          <a:ln/>
        </p:spPr>
      </p:pic>
      <p:graphicFrame>
        <p:nvGraphicFramePr>
          <p:cNvPr id="139270" name="Object 6"/>
          <p:cNvGraphicFramePr>
            <a:graphicFrameLocks noChangeAspect="1"/>
          </p:cNvGraphicFramePr>
          <p:nvPr/>
        </p:nvGraphicFramePr>
        <p:xfrm>
          <a:off x="714348" y="4429132"/>
          <a:ext cx="914400" cy="857250"/>
        </p:xfrm>
        <a:graphic>
          <a:graphicData uri="http://schemas.openxmlformats.org/presentationml/2006/ole">
            <p:oleObj spid="_x0000_s2050" name="Photo Editor Photo" r:id="rId7" imgW="933580" imgH="857143" progId="MSPhotoEd.3">
              <p:embed/>
            </p:oleObj>
          </a:graphicData>
        </a:graphic>
      </p:graphicFrame>
      <p:graphicFrame>
        <p:nvGraphicFramePr>
          <p:cNvPr id="139271" name="Object 7"/>
          <p:cNvGraphicFramePr>
            <a:graphicFrameLocks noChangeAspect="1"/>
          </p:cNvGraphicFramePr>
          <p:nvPr/>
        </p:nvGraphicFramePr>
        <p:xfrm>
          <a:off x="762000" y="5486400"/>
          <a:ext cx="914400" cy="838200"/>
        </p:xfrm>
        <a:graphic>
          <a:graphicData uri="http://schemas.openxmlformats.org/presentationml/2006/ole">
            <p:oleObj spid="_x0000_s2051" name="Photo Editor Photo" r:id="rId8" imgW="1800476" imgH="1809524" progId="MSPhotoEd.3">
              <p:embed/>
            </p:oleObj>
          </a:graphicData>
        </a:graphic>
      </p:graphicFrame>
      <p:graphicFrame>
        <p:nvGraphicFramePr>
          <p:cNvPr id="139272" name="Object 8"/>
          <p:cNvGraphicFramePr>
            <a:graphicFrameLocks noChangeAspect="1"/>
          </p:cNvGraphicFramePr>
          <p:nvPr/>
        </p:nvGraphicFramePr>
        <p:xfrm>
          <a:off x="785786" y="3286124"/>
          <a:ext cx="895350" cy="885825"/>
        </p:xfrm>
        <a:graphic>
          <a:graphicData uri="http://schemas.openxmlformats.org/presentationml/2006/ole">
            <p:oleObj spid="_x0000_s2052" name="Photo Editor Photo" r:id="rId9" imgW="895238" imgH="885949" progId="MSPhotoEd.3">
              <p:embed/>
            </p:oleObj>
          </a:graphicData>
        </a:graphic>
      </p:graphicFrame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1981200" y="2438400"/>
            <a:ext cx="647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>
                <a:latin typeface="Tahoma" pitchFamily="34" charset="0"/>
              </a:rPr>
              <a:t>“</a:t>
            </a:r>
            <a:r>
              <a:rPr lang="sr-Cyrl-CS">
                <a:latin typeface="Tahoma" pitchFamily="34" charset="0"/>
              </a:rPr>
              <a:t>пудинг са шљивама</a:t>
            </a:r>
            <a:r>
              <a:rPr lang="en-US">
                <a:latin typeface="Tahoma" pitchFamily="34" charset="0"/>
              </a:rPr>
              <a:t>” (1904-1911)</a:t>
            </a:r>
            <a:r>
              <a:rPr lang="sr-Cyrl-CS">
                <a:latin typeface="Tahoma" pitchFamily="34" charset="0"/>
              </a:rPr>
              <a:t> - Томсон</a:t>
            </a:r>
            <a:endParaRPr lang="en-US">
              <a:latin typeface="Tahoma" pitchFamily="34" charset="0"/>
            </a:endParaRPr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2057400" y="3505200"/>
            <a:ext cx="647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>
                <a:latin typeface="Tahoma" pitchFamily="34" charset="0"/>
              </a:rPr>
              <a:t>“</a:t>
            </a:r>
            <a:r>
              <a:rPr lang="sr-Cyrl-CS">
                <a:latin typeface="Tahoma" pitchFamily="34" charset="0"/>
              </a:rPr>
              <a:t>нуклеарни модел</a:t>
            </a:r>
            <a:r>
              <a:rPr lang="en-US">
                <a:latin typeface="Tahoma" pitchFamily="34" charset="0"/>
              </a:rPr>
              <a:t>” (1911-1913)</a:t>
            </a:r>
            <a:r>
              <a:rPr lang="sr-Cyrl-CS">
                <a:latin typeface="Tahoma" pitchFamily="34" charset="0"/>
              </a:rPr>
              <a:t> , Радефорд</a:t>
            </a:r>
            <a:endParaRPr lang="en-US">
              <a:latin typeface="Tahoma" pitchFamily="34" charset="0"/>
            </a:endParaRPr>
          </a:p>
        </p:txBody>
      </p:sp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1905000" y="5638800"/>
            <a:ext cx="647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>
                <a:latin typeface="Tahoma" pitchFamily="34" charset="0"/>
              </a:rPr>
              <a:t>“</a:t>
            </a:r>
            <a:r>
              <a:rPr lang="sr-Cyrl-CS">
                <a:latin typeface="Tahoma" pitchFamily="34" charset="0"/>
              </a:rPr>
              <a:t>модел електронских облака</a:t>
            </a:r>
            <a:r>
              <a:rPr lang="en-US">
                <a:latin typeface="Tahoma" pitchFamily="34" charset="0"/>
              </a:rPr>
              <a:t>” (1926-</a:t>
            </a:r>
            <a:r>
              <a:rPr lang="sr-Cyrl-CS">
                <a:latin typeface="Tahoma" pitchFamily="34" charset="0"/>
              </a:rPr>
              <a:t>данас</a:t>
            </a:r>
            <a:r>
              <a:rPr lang="en-US">
                <a:latin typeface="Tahoma" pitchFamily="34" charset="0"/>
              </a:rPr>
              <a:t>)</a:t>
            </a:r>
            <a:r>
              <a:rPr lang="sr-Cyrl-CS">
                <a:latin typeface="Tahoma" pitchFamily="34" charset="0"/>
              </a:rPr>
              <a:t>, ...</a:t>
            </a:r>
            <a:endParaRPr lang="en-US">
              <a:latin typeface="Tahoma" pitchFamily="34" charset="0"/>
            </a:endParaRPr>
          </a:p>
        </p:txBody>
      </p:sp>
      <p:sp>
        <p:nvSpPr>
          <p:cNvPr id="139276" name="Text Box 12"/>
          <p:cNvSpPr txBox="1">
            <a:spLocks noChangeArrowheads="1"/>
          </p:cNvSpPr>
          <p:nvPr/>
        </p:nvSpPr>
        <p:spPr bwMode="auto">
          <a:xfrm>
            <a:off x="1676400" y="4648200"/>
            <a:ext cx="647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>
                <a:latin typeface="Tahoma" pitchFamily="34" charset="0"/>
              </a:rPr>
              <a:t>“</a:t>
            </a:r>
            <a:r>
              <a:rPr lang="sr-Cyrl-CS">
                <a:latin typeface="Tahoma" pitchFamily="34" charset="0"/>
              </a:rPr>
              <a:t>планетарни-орбитални</a:t>
            </a:r>
            <a:r>
              <a:rPr lang="en-US">
                <a:latin typeface="Tahoma" pitchFamily="34" charset="0"/>
              </a:rPr>
              <a:t>” (1913-1930)</a:t>
            </a:r>
            <a:r>
              <a:rPr lang="sr-Cyrl-CS">
                <a:latin typeface="Tahoma" pitchFamily="34" charset="0"/>
              </a:rPr>
              <a:t>, Бор</a:t>
            </a:r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/>
      <p:bldP spid="139273" grpId="0"/>
      <p:bldP spid="139274" grpId="0"/>
      <p:bldP spid="139275" grpId="0"/>
      <p:bldP spid="1392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9CAE-5F34-4AFF-B2BA-B6A6976C2565}" type="slidenum">
              <a:rPr lang="en-US"/>
              <a:pPr/>
              <a:t>3</a:t>
            </a:fld>
            <a:endParaRPr lang="en-US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r>
              <a:rPr lang="sr-Cyrl-CS" altLang="en-US"/>
              <a:t>Радефордов експеримент</a:t>
            </a:r>
            <a:endParaRPr lang="en-US" altLang="en-US"/>
          </a:p>
        </p:txBody>
      </p:sp>
      <p:graphicFrame>
        <p:nvGraphicFramePr>
          <p:cNvPr id="141315" name="Object 3"/>
          <p:cNvGraphicFramePr>
            <a:graphicFrameLocks noChangeAspect="1"/>
          </p:cNvGraphicFramePr>
          <p:nvPr/>
        </p:nvGraphicFramePr>
        <p:xfrm>
          <a:off x="0" y="866775"/>
          <a:ext cx="8828088" cy="5991225"/>
        </p:xfrm>
        <a:graphic>
          <a:graphicData uri="http://schemas.openxmlformats.org/presentationml/2006/ole">
            <p:oleObj spid="_x0000_s1026" name="Bitmap Image" r:id="rId3" imgW="8828571" imgH="5990476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363F-6321-45C5-B047-5879604F11A4}" type="slidenum">
              <a:rPr lang="en-US"/>
              <a:pPr/>
              <a:t>4</a:t>
            </a:fld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sz="4000"/>
              <a:t>Радефордов експеримент са металном фолијом</a:t>
            </a:r>
            <a:endParaRPr lang="en-US" sz="400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10600" cy="4724400"/>
          </a:xfrm>
          <a:solidFill>
            <a:schemeClr val="accent2"/>
          </a:solidFill>
          <a:ln/>
        </p:spPr>
        <p:txBody>
          <a:bodyPr/>
          <a:lstStyle/>
          <a:p>
            <a:pPr>
              <a:buFontTx/>
              <a:buNone/>
            </a:pPr>
            <a:r>
              <a:rPr lang="en-US"/>
              <a:t> </a:t>
            </a:r>
          </a:p>
        </p:txBody>
      </p:sp>
      <p:sp>
        <p:nvSpPr>
          <p:cNvPr id="142340" name="Oval 4"/>
          <p:cNvSpPr>
            <a:spLocks noChangeArrowheads="1"/>
          </p:cNvSpPr>
          <p:nvPr/>
        </p:nvSpPr>
        <p:spPr bwMode="auto">
          <a:xfrm>
            <a:off x="7027863" y="3590925"/>
            <a:ext cx="215900" cy="2095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2341" name="Oval 5"/>
          <p:cNvSpPr>
            <a:spLocks noChangeArrowheads="1"/>
          </p:cNvSpPr>
          <p:nvPr/>
        </p:nvSpPr>
        <p:spPr bwMode="auto">
          <a:xfrm>
            <a:off x="6651625" y="3225800"/>
            <a:ext cx="968375" cy="939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2342" name="Oval 6"/>
          <p:cNvSpPr>
            <a:spLocks noChangeArrowheads="1"/>
          </p:cNvSpPr>
          <p:nvPr/>
        </p:nvSpPr>
        <p:spPr bwMode="auto">
          <a:xfrm>
            <a:off x="7005638" y="2651125"/>
            <a:ext cx="215900" cy="2095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2343" name="Oval 7"/>
          <p:cNvSpPr>
            <a:spLocks noChangeArrowheads="1"/>
          </p:cNvSpPr>
          <p:nvPr/>
        </p:nvSpPr>
        <p:spPr bwMode="auto">
          <a:xfrm>
            <a:off x="6629400" y="2286000"/>
            <a:ext cx="968375" cy="939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2344" name="Oval 8"/>
          <p:cNvSpPr>
            <a:spLocks noChangeArrowheads="1"/>
          </p:cNvSpPr>
          <p:nvPr/>
        </p:nvSpPr>
        <p:spPr bwMode="auto">
          <a:xfrm>
            <a:off x="7027863" y="4530725"/>
            <a:ext cx="215900" cy="2095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2345" name="Oval 9"/>
          <p:cNvSpPr>
            <a:spLocks noChangeArrowheads="1"/>
          </p:cNvSpPr>
          <p:nvPr/>
        </p:nvSpPr>
        <p:spPr bwMode="auto">
          <a:xfrm>
            <a:off x="6651625" y="4165600"/>
            <a:ext cx="968375" cy="939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2346" name="Oval 10"/>
          <p:cNvSpPr>
            <a:spLocks noChangeArrowheads="1"/>
          </p:cNvSpPr>
          <p:nvPr/>
        </p:nvSpPr>
        <p:spPr bwMode="auto">
          <a:xfrm>
            <a:off x="6167438" y="4137025"/>
            <a:ext cx="215900" cy="2095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2347" name="Oval 11"/>
          <p:cNvSpPr>
            <a:spLocks noChangeArrowheads="1"/>
          </p:cNvSpPr>
          <p:nvPr/>
        </p:nvSpPr>
        <p:spPr bwMode="auto">
          <a:xfrm>
            <a:off x="5791200" y="3771900"/>
            <a:ext cx="968375" cy="939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2348" name="Oval 12"/>
          <p:cNvSpPr>
            <a:spLocks noChangeArrowheads="1"/>
          </p:cNvSpPr>
          <p:nvPr/>
        </p:nvSpPr>
        <p:spPr bwMode="auto">
          <a:xfrm>
            <a:off x="6167438" y="3184525"/>
            <a:ext cx="215900" cy="2095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2349" name="Oval 13"/>
          <p:cNvSpPr>
            <a:spLocks noChangeArrowheads="1"/>
          </p:cNvSpPr>
          <p:nvPr/>
        </p:nvSpPr>
        <p:spPr bwMode="auto">
          <a:xfrm>
            <a:off x="5791200" y="2819400"/>
            <a:ext cx="968375" cy="939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2350" name="Oval 14"/>
          <p:cNvSpPr>
            <a:spLocks noChangeArrowheads="1"/>
          </p:cNvSpPr>
          <p:nvPr/>
        </p:nvSpPr>
        <p:spPr bwMode="auto">
          <a:xfrm>
            <a:off x="6167438" y="5064125"/>
            <a:ext cx="215900" cy="2095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2351" name="Oval 15"/>
          <p:cNvSpPr>
            <a:spLocks noChangeArrowheads="1"/>
          </p:cNvSpPr>
          <p:nvPr/>
        </p:nvSpPr>
        <p:spPr bwMode="auto">
          <a:xfrm>
            <a:off x="5791200" y="4699000"/>
            <a:ext cx="968375" cy="939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2352" name="Oval 16"/>
          <p:cNvSpPr>
            <a:spLocks noChangeArrowheads="1"/>
          </p:cNvSpPr>
          <p:nvPr/>
        </p:nvSpPr>
        <p:spPr bwMode="auto">
          <a:xfrm>
            <a:off x="7027863" y="5470525"/>
            <a:ext cx="215900" cy="2095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2353" name="Oval 17"/>
          <p:cNvSpPr>
            <a:spLocks noChangeArrowheads="1"/>
          </p:cNvSpPr>
          <p:nvPr/>
        </p:nvSpPr>
        <p:spPr bwMode="auto">
          <a:xfrm>
            <a:off x="6651625" y="5105400"/>
            <a:ext cx="968375" cy="939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2354" name="Oval 18"/>
          <p:cNvSpPr>
            <a:spLocks noChangeArrowheads="1"/>
          </p:cNvSpPr>
          <p:nvPr/>
        </p:nvSpPr>
        <p:spPr bwMode="auto">
          <a:xfrm>
            <a:off x="6167438" y="5978525"/>
            <a:ext cx="215900" cy="2095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2355" name="Oval 19"/>
          <p:cNvSpPr>
            <a:spLocks noChangeArrowheads="1"/>
          </p:cNvSpPr>
          <p:nvPr/>
        </p:nvSpPr>
        <p:spPr bwMode="auto">
          <a:xfrm>
            <a:off x="5791200" y="5613400"/>
            <a:ext cx="968375" cy="939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357" name="Oval 21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358" name="WordArt 22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sp>
        <p:nvSpPr>
          <p:cNvPr id="142359" name="Oval 23"/>
          <p:cNvSpPr>
            <a:spLocks noChangeArrowheads="1"/>
          </p:cNvSpPr>
          <p:nvPr/>
        </p:nvSpPr>
        <p:spPr bwMode="auto">
          <a:xfrm>
            <a:off x="4572000" y="2057400"/>
            <a:ext cx="4114800" cy="4648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361" name="Oval 25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362" name="WordArt 26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364" name="Oval 28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365" name="WordArt 29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367" name="Oval 31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368" name="WordArt 32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370" name="Oval 34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371" name="WordArt 35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373" name="Oval 37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374" name="WordArt 38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376" name="Oval 40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377" name="WordArt 41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379" name="Oval 43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380" name="WordArt 44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382" name="Oval 46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383" name="WordArt 47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385" name="Oval 49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386" name="WordArt 50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12" name="Group 51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388" name="Oval 52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389" name="WordArt 53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13" name="Group 54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391" name="Oval 55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392" name="WordArt 56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394" name="Oval 58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395" name="WordArt 59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15" name="Group 60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397" name="Oval 61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398" name="WordArt 62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16" name="Group 63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400" name="Oval 64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401" name="WordArt 65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17" name="Group 66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403" name="Oval 67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404" name="WordArt 68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18" name="Group 69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406" name="Oval 70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407" name="WordArt 71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19" name="Group 72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409" name="Oval 73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410" name="WordArt 74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20" name="Group 75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412" name="Oval 76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413" name="WordArt 77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21" name="Group 78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415" name="Oval 79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416" name="WordArt 80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418" name="Oval 82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419" name="WordArt 83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23" name="Group 84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421" name="Oval 85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422" name="WordArt 86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24" name="Group 87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424" name="Oval 88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425" name="WordArt 89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25" name="Group 90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427" name="Oval 91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428" name="WordArt 92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26" name="Group 93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430" name="Oval 94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431" name="WordArt 95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27" name="Group 96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433" name="Oval 97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434" name="WordArt 98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28" name="Group 99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436" name="Oval 100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437" name="WordArt 101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29" name="Group 102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439" name="Oval 103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440" name="WordArt 104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30" name="Group 105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442" name="Oval 106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443" name="WordArt 107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31" name="Group 108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445" name="Oval 109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446" name="WordArt 110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142465" name="Group 111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448" name="Oval 112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449" name="WordArt 113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142468" name="Group 114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451" name="Oval 115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452" name="WordArt 116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142471" name="Group 117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454" name="Oval 118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455" name="WordArt 119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142474" name="Group 120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457" name="Oval 121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458" name="WordArt 122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142477" name="Group 123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460" name="Oval 124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461" name="WordArt 125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142480" name="Group 126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463" name="Oval 127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464" name="WordArt 128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142483" name="Group 129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466" name="Oval 130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467" name="WordArt 131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142486" name="Group 132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469" name="Oval 133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470" name="WordArt 134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142489" name="Group 135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472" name="Oval 136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473" name="WordArt 137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142492" name="Group 138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475" name="Oval 139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476" name="WordArt 140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142495" name="Group 141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478" name="Oval 142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479" name="WordArt 143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142498" name="Group 144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481" name="Oval 145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482" name="WordArt 146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142501" name="Group 147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484" name="Oval 148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485" name="WordArt 149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142504" name="Group 150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487" name="Oval 151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488" name="WordArt 152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142507" name="Group 153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490" name="Oval 154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491" name="WordArt 155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142510" name="Group 156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493" name="Oval 157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494" name="WordArt 158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142513" name="Group 159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496" name="Oval 160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497" name="WordArt 161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142516" name="Group 162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499" name="Oval 163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500" name="WordArt 164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142519" name="Group 165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502" name="Oval 166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503" name="WordArt 167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142522" name="Group 168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505" name="Oval 169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506" name="WordArt 170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142525" name="Group 171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508" name="Oval 172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509" name="WordArt 173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142528" name="Group 174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511" name="Oval 175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512" name="WordArt 176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142531" name="Group 177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514" name="Oval 178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515" name="WordArt 179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142534" name="Group 180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517" name="Oval 181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518" name="WordArt 182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142537" name="Group 183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520" name="Oval 184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521" name="WordArt 185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142540" name="Group 186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523" name="Oval 187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524" name="WordArt 188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142544" name="Group 189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526" name="Oval 190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527" name="WordArt 191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142550" name="Group 192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529" name="Oval 193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530" name="WordArt 194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142551" name="Group 195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532" name="Oval 196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533" name="WordArt 197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142552" name="Group 198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535" name="Oval 199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536" name="WordArt 200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142553" name="Group 201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538" name="Oval 202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539" name="WordArt 203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grpSp>
        <p:nvGrpSpPr>
          <p:cNvPr id="142554" name="Group 204"/>
          <p:cNvGrpSpPr>
            <a:grpSpLocks/>
          </p:cNvGrpSpPr>
          <p:nvPr/>
        </p:nvGrpSpPr>
        <p:grpSpPr bwMode="auto">
          <a:xfrm>
            <a:off x="1219200" y="4343400"/>
            <a:ext cx="152400" cy="152400"/>
            <a:chOff x="1776" y="2784"/>
            <a:chExt cx="96" cy="96"/>
          </a:xfrm>
        </p:grpSpPr>
        <p:sp>
          <p:nvSpPr>
            <p:cNvPr id="142541" name="Oval 205"/>
            <p:cNvSpPr>
              <a:spLocks noChangeArrowheads="1"/>
            </p:cNvSpPr>
            <p:nvPr/>
          </p:nvSpPr>
          <p:spPr bwMode="auto">
            <a:xfrm>
              <a:off x="1776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542" name="WordArt 206"/>
            <p:cNvSpPr>
              <a:spLocks noChangeArrowheads="1" noChangeShapeType="1" noTextEdit="1"/>
            </p:cNvSpPr>
            <p:nvPr/>
          </p:nvSpPr>
          <p:spPr bwMode="auto">
            <a:xfrm flipV="1">
              <a:off x="1800" y="2808"/>
              <a:ext cx="48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r-Latn-C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+</a:t>
              </a:r>
            </a:p>
          </p:txBody>
        </p:sp>
      </p:grpSp>
      <p:sp>
        <p:nvSpPr>
          <p:cNvPr id="142543" name="Rectangle 207"/>
          <p:cNvSpPr>
            <a:spLocks noChangeArrowheads="1"/>
          </p:cNvSpPr>
          <p:nvPr/>
        </p:nvSpPr>
        <p:spPr bwMode="auto">
          <a:xfrm>
            <a:off x="4191000" y="3810000"/>
            <a:ext cx="685800" cy="838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grpSp>
        <p:nvGrpSpPr>
          <p:cNvPr id="142555" name="Group 208"/>
          <p:cNvGrpSpPr>
            <a:grpSpLocks/>
          </p:cNvGrpSpPr>
          <p:nvPr/>
        </p:nvGrpSpPr>
        <p:grpSpPr bwMode="auto">
          <a:xfrm>
            <a:off x="457200" y="3733800"/>
            <a:ext cx="1676400" cy="1447800"/>
            <a:chOff x="288" y="2352"/>
            <a:chExt cx="1056" cy="912"/>
          </a:xfrm>
        </p:grpSpPr>
        <p:sp>
          <p:nvSpPr>
            <p:cNvPr id="142545" name="Rectangle 209"/>
            <p:cNvSpPr>
              <a:spLocks noChangeArrowheads="1"/>
            </p:cNvSpPr>
            <p:nvPr/>
          </p:nvSpPr>
          <p:spPr bwMode="auto">
            <a:xfrm>
              <a:off x="288" y="2352"/>
              <a:ext cx="960" cy="91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sr-Latn-CS"/>
            </a:p>
          </p:txBody>
        </p:sp>
        <p:sp>
          <p:nvSpPr>
            <p:cNvPr id="142546" name="Oval 210"/>
            <p:cNvSpPr>
              <a:spLocks noChangeArrowheads="1"/>
            </p:cNvSpPr>
            <p:nvPr/>
          </p:nvSpPr>
          <p:spPr bwMode="auto">
            <a:xfrm>
              <a:off x="1296" y="2688"/>
              <a:ext cx="48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/>
            </a:p>
          </p:txBody>
        </p:sp>
        <p:sp>
          <p:nvSpPr>
            <p:cNvPr id="142547" name="WordArt 211"/>
            <p:cNvSpPr>
              <a:spLocks noChangeArrowheads="1" noChangeShapeType="1" noTextEdit="1"/>
            </p:cNvSpPr>
            <p:nvPr/>
          </p:nvSpPr>
          <p:spPr bwMode="auto">
            <a:xfrm>
              <a:off x="384" y="2400"/>
              <a:ext cx="768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DO NOT OPEN</a:t>
              </a:r>
            </a:p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RADIOACTIVE</a:t>
              </a:r>
            </a:p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MATERIAL</a:t>
              </a:r>
            </a:p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INSIDE</a:t>
              </a:r>
              <a:endParaRPr lang="sr-Latn-C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endParaRPr>
            </a:p>
          </p:txBody>
        </p:sp>
      </p:grpSp>
      <p:sp>
        <p:nvSpPr>
          <p:cNvPr id="142548" name="WordArt 212"/>
          <p:cNvSpPr>
            <a:spLocks noChangeArrowheads="1" noChangeShapeType="1" noTextEdit="1"/>
          </p:cNvSpPr>
          <p:nvPr/>
        </p:nvSpPr>
        <p:spPr bwMode="auto">
          <a:xfrm>
            <a:off x="762000" y="2286000"/>
            <a:ext cx="2133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r-Cyrl-CS" sz="3600" kern="10">
                <a:ln w="9525">
                  <a:solidFill>
                    <a:srgbClr val="AAC539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/>
              </a:rPr>
              <a:t>старт</a:t>
            </a:r>
            <a:endParaRPr lang="sr-Latn-CS" sz="3600" kern="10">
              <a:ln w="9525">
                <a:solidFill>
                  <a:srgbClr val="AAC539"/>
                </a:solidFill>
                <a:round/>
                <a:headEnd/>
                <a:tailEnd/>
              </a:ln>
              <a:solidFill>
                <a:schemeClr val="hlink"/>
              </a:solidFill>
              <a:latin typeface="Arial Black"/>
            </a:endParaRPr>
          </a:p>
        </p:txBody>
      </p:sp>
      <p:sp>
        <p:nvSpPr>
          <p:cNvPr id="142549" name="Rectangle 213"/>
          <p:cNvSpPr>
            <a:spLocks noChangeArrowheads="1"/>
          </p:cNvSpPr>
          <p:nvPr/>
        </p:nvSpPr>
        <p:spPr bwMode="auto">
          <a:xfrm>
            <a:off x="5791200" y="2286000"/>
            <a:ext cx="1828800" cy="4267200"/>
          </a:xfrm>
          <a:prstGeom prst="rect">
            <a:avLst/>
          </a:prstGeom>
          <a:solidFill>
            <a:srgbClr val="F3DC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0"/>
                                        <p:tgtEl>
                                          <p:spTgt spid="142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4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25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1.70528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0.01112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0833 -0.01112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21594E-6 L 0.54496 -0.04263 L 0.72899 -0.24768 " pathEditMode="relative" ptsTypes="AAA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1.70528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0.01112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0833 -0.01112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1.70528E-6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0.01112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0.01112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1.70528E-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0.01112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1.70528E-6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1.70528E-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0.01112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0.01112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1.70528E-6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0.01112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0.01112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500"/>
                            </p:stCondLst>
                            <p:childTnLst>
                              <p:par>
                                <p:cTn id="6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0.01112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2.04819E-6 L 0.53489 -0.03498 L 0.40433 -0.18582 " pathEditMode="relative" ptsTypes="AAA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500"/>
                            </p:stCondLst>
                            <p:childTnLst>
                              <p:par>
                                <p:cTn id="74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0.01112 " pathEditMode="relative" ptsTypes="AA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0.01112 " pathEditMode="relative" ptsTypes="AA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500"/>
                            </p:stCondLst>
                            <p:childTnLst>
                              <p:par>
                                <p:cTn id="8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0.01112 " pathEditMode="relative" ptsTypes="AA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0.01112 " pathEditMode="relative" ptsTypes="AA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0.01112 " pathEditMode="relative" ptsTypes="AA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000"/>
                            </p:stCondLst>
                            <p:childTnLst>
                              <p:par>
                                <p:cTn id="8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1.70528E-6 " pathEditMode="relative" ptsTypes="AA"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500"/>
                            </p:stCondLst>
                            <p:childTnLst>
                              <p:par>
                                <p:cTn id="92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0.01112 " pathEditMode="relative" ptsTypes="AA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0.01112 " pathEditMode="relative" ptsTypes="AA">
                                      <p:cBhvr>
                                        <p:cTn id="96" dur="500" fill="hold"/>
                                        <p:tgtEl>
                                          <p:spTgt spid="142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500"/>
                            </p:stCondLst>
                            <p:childTnLst>
                              <p:par>
                                <p:cTn id="9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0.01112 " pathEditMode="relative" ptsTypes="AA">
                                      <p:cBhvr>
                                        <p:cTn id="99" dur="500" fill="hold"/>
                                        <p:tgtEl>
                                          <p:spTgt spid="142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1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0.01112 " pathEditMode="relative" ptsTypes="AA">
                                      <p:cBhvr>
                                        <p:cTn id="102" dur="500" fill="hold"/>
                                        <p:tgtEl>
                                          <p:spTgt spid="142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4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3.21594E-6 L 0.63038 0.03105 L 0.3927 0.13554 " pathEditMode="relative" ptsTypes="AAA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0.01112 " pathEditMode="relative" ptsTypes="AA">
                                      <p:cBhvr>
                                        <p:cTn id="108" dur="500" fill="hold"/>
                                        <p:tgtEl>
                                          <p:spTgt spid="142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1.70528E-6 " pathEditMode="relative" ptsTypes="AA">
                                      <p:cBhvr>
                                        <p:cTn id="111" dur="500" fill="hold"/>
                                        <p:tgtEl>
                                          <p:spTgt spid="142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0.01112 " pathEditMode="relative" ptsTypes="AA">
                                      <p:cBhvr>
                                        <p:cTn id="114" dur="500" fill="hold"/>
                                        <p:tgtEl>
                                          <p:spTgt spid="142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6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0.01112 " pathEditMode="relative" ptsTypes="AA">
                                      <p:cBhvr>
                                        <p:cTn id="117" dur="500" fill="hold"/>
                                        <p:tgtEl>
                                          <p:spTgt spid="142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0.01112 " pathEditMode="relative" ptsTypes="AA">
                                      <p:cBhvr>
                                        <p:cTn id="120" dur="500" fill="hold"/>
                                        <p:tgtEl>
                                          <p:spTgt spid="142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2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0.01112 " pathEditMode="relative" ptsTypes="AA">
                                      <p:cBhvr>
                                        <p:cTn id="123" dur="500" fill="hold"/>
                                        <p:tgtEl>
                                          <p:spTgt spid="1424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0.01112 " pathEditMode="relative" ptsTypes="AA">
                                      <p:cBhvr>
                                        <p:cTn id="126" dur="500" fill="hold"/>
                                        <p:tgtEl>
                                          <p:spTgt spid="1424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1.70528E-6 " pathEditMode="relative" ptsTypes="AA">
                                      <p:cBhvr>
                                        <p:cTn id="129" dur="500" fill="hold"/>
                                        <p:tgtEl>
                                          <p:spTgt spid="1424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1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21594E-6 L 0.63177 0.04055 L 0.42465 0.21456 " pathEditMode="relative" ptsTypes="AAA">
                                      <p:cBhvr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4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0.01112 " pathEditMode="relative" ptsTypes="AA">
                                      <p:cBhvr>
                                        <p:cTn id="135" dur="500" fill="hold"/>
                                        <p:tgtEl>
                                          <p:spTgt spid="1424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0.01112 " pathEditMode="relative" ptsTypes="AA">
                                      <p:cBhvr>
                                        <p:cTn id="138" dur="500" fill="hold"/>
                                        <p:tgtEl>
                                          <p:spTgt spid="142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1500"/>
                            </p:stCondLst>
                            <p:childTnLst>
                              <p:par>
                                <p:cTn id="14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0.01112 " pathEditMode="relative" ptsTypes="AA">
                                      <p:cBhvr>
                                        <p:cTn id="141" dur="500" fill="hold"/>
                                        <p:tgtEl>
                                          <p:spTgt spid="142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0.01112 " pathEditMode="relative" ptsTypes="AA">
                                      <p:cBhvr>
                                        <p:cTn id="144" dur="500" fill="hold"/>
                                        <p:tgtEl>
                                          <p:spTgt spid="142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2500"/>
                            </p:stCondLst>
                            <p:childTnLst>
                              <p:par>
                                <p:cTn id="146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0.01112 " pathEditMode="relative" ptsTypes="AA">
                                      <p:cBhvr>
                                        <p:cTn id="147" dur="500" fill="hold"/>
                                        <p:tgtEl>
                                          <p:spTgt spid="142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1.70528E-6 " pathEditMode="relative" ptsTypes="AA">
                                      <p:cBhvr>
                                        <p:cTn id="150" dur="500" fill="hold"/>
                                        <p:tgtEl>
                                          <p:spTgt spid="142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3500"/>
                            </p:stCondLst>
                            <p:childTnLst>
                              <p:par>
                                <p:cTn id="152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0.01112 " pathEditMode="relative" ptsTypes="AA">
                                      <p:cBhvr>
                                        <p:cTn id="153" dur="500" fill="hold"/>
                                        <p:tgtEl>
                                          <p:spTgt spid="142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0.01112 " pathEditMode="relative" ptsTypes="AA">
                                      <p:cBhvr>
                                        <p:cTn id="156" dur="500" fill="hold"/>
                                        <p:tgtEl>
                                          <p:spTgt spid="142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4500"/>
                            </p:stCondLst>
                            <p:childTnLst>
                              <p:par>
                                <p:cTn id="15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0.01112 " pathEditMode="relative" ptsTypes="AA">
                                      <p:cBhvr>
                                        <p:cTn id="159" dur="500" fill="hold"/>
                                        <p:tgtEl>
                                          <p:spTgt spid="142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1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0.01112 " pathEditMode="relative" ptsTypes="AA">
                                      <p:cBhvr>
                                        <p:cTn id="162" dur="500" fill="hold"/>
                                        <p:tgtEl>
                                          <p:spTgt spid="142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5500"/>
                            </p:stCondLst>
                            <p:childTnLst>
                              <p:par>
                                <p:cTn id="164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0.01112 " pathEditMode="relative" ptsTypes="AA">
                                      <p:cBhvr>
                                        <p:cTn id="165" dur="500" fill="hold"/>
                                        <p:tgtEl>
                                          <p:spTgt spid="142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1.70528E-6 " pathEditMode="relative" ptsTypes="AA">
                                      <p:cBhvr>
                                        <p:cTn id="168" dur="500" fill="hold"/>
                                        <p:tgtEl>
                                          <p:spTgt spid="142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6500"/>
                            </p:stCondLst>
                            <p:childTnLst>
                              <p:par>
                                <p:cTn id="17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0.01112 " pathEditMode="relative" ptsTypes="AA">
                                      <p:cBhvr>
                                        <p:cTn id="171" dur="500" fill="hold"/>
                                        <p:tgtEl>
                                          <p:spTgt spid="142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0.01112 " pathEditMode="relative" ptsTypes="AA">
                                      <p:cBhvr>
                                        <p:cTn id="174" dur="500" fill="hold"/>
                                        <p:tgtEl>
                                          <p:spTgt spid="142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76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0.01112 " pathEditMode="relative" ptsTypes="AA">
                                      <p:cBhvr>
                                        <p:cTn id="177" dur="500" fill="hold"/>
                                        <p:tgtEl>
                                          <p:spTgt spid="142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0.01112 " pathEditMode="relative" ptsTypes="AA">
                                      <p:cBhvr>
                                        <p:cTn id="180" dur="500" fill="hold"/>
                                        <p:tgtEl>
                                          <p:spTgt spid="142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8500"/>
                            </p:stCondLst>
                            <p:childTnLst>
                              <p:par>
                                <p:cTn id="182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0.01112 " pathEditMode="relative" ptsTypes="AA">
                                      <p:cBhvr>
                                        <p:cTn id="183" dur="500" fill="hold"/>
                                        <p:tgtEl>
                                          <p:spTgt spid="142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1.70528E-6 " pathEditMode="relative" ptsTypes="AA">
                                      <p:cBhvr>
                                        <p:cTn id="186" dur="500" fill="hold"/>
                                        <p:tgtEl>
                                          <p:spTgt spid="142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9500"/>
                            </p:stCondLst>
                            <p:childTnLst>
                              <p:par>
                                <p:cTn id="18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0.01112 " pathEditMode="relative" ptsTypes="AA">
                                      <p:cBhvr>
                                        <p:cTn id="189" dur="500" fill="hold"/>
                                        <p:tgtEl>
                                          <p:spTgt spid="142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1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3.21594E-6 L 0.53333 -0.01738 L 0.38263 0.08897 " pathEditMode="relative" ptsTypes="AAA">
                                      <p:cBhvr>
                                        <p:cTn id="1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0500"/>
                            </p:stCondLst>
                            <p:childTnLst>
                              <p:par>
                                <p:cTn id="194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0.01112 " pathEditMode="relative" ptsTypes="AA">
                                      <p:cBhvr>
                                        <p:cTn id="195" dur="500" fill="hold"/>
                                        <p:tgtEl>
                                          <p:spTgt spid="142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0.01112 " pathEditMode="relative" ptsTypes="AA">
                                      <p:cBhvr>
                                        <p:cTn id="198" dur="500" fill="hold"/>
                                        <p:tgtEl>
                                          <p:spTgt spid="142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1500"/>
                            </p:stCondLst>
                            <p:childTnLst>
                              <p:par>
                                <p:cTn id="20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0.01112 " pathEditMode="relative" ptsTypes="AA">
                                      <p:cBhvr>
                                        <p:cTn id="201" dur="500" fill="hold"/>
                                        <p:tgtEl>
                                          <p:spTgt spid="142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0.01112 " pathEditMode="relative" ptsTypes="AA">
                                      <p:cBhvr>
                                        <p:cTn id="204" dur="500" fill="hold"/>
                                        <p:tgtEl>
                                          <p:spTgt spid="142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0"/>
                            </p:stCondLst>
                            <p:childTnLst>
                              <p:par>
                                <p:cTn id="206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1.70528E-6 " pathEditMode="relative" ptsTypes="AA">
                                      <p:cBhvr>
                                        <p:cTn id="207" dur="500" fill="hold"/>
                                        <p:tgtEl>
                                          <p:spTgt spid="142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0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0.01112 " pathEditMode="relative" ptsTypes="AA">
                                      <p:cBhvr>
                                        <p:cTn id="210" dur="500" fill="hold"/>
                                        <p:tgtEl>
                                          <p:spTgt spid="142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33500"/>
                            </p:stCondLst>
                            <p:childTnLst>
                              <p:par>
                                <p:cTn id="212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0.01112 " pathEditMode="relative" ptsTypes="AA">
                                      <p:cBhvr>
                                        <p:cTn id="213" dur="500" fill="hold"/>
                                        <p:tgtEl>
                                          <p:spTgt spid="142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0.01112 " pathEditMode="relative" ptsTypes="AA">
                                      <p:cBhvr>
                                        <p:cTn id="216" dur="500" fill="hold"/>
                                        <p:tgtEl>
                                          <p:spTgt spid="142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4500"/>
                            </p:stCondLst>
                            <p:childTnLst>
                              <p:par>
                                <p:cTn id="21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0.01112 " pathEditMode="relative" ptsTypes="AA">
                                      <p:cBhvr>
                                        <p:cTn id="219" dur="500" fill="hold"/>
                                        <p:tgtEl>
                                          <p:spTgt spid="142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5000"/>
                            </p:stCondLst>
                            <p:childTnLst>
                              <p:par>
                                <p:cTn id="221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0.01112 " pathEditMode="relative" ptsTypes="AA">
                                      <p:cBhvr>
                                        <p:cTn id="222" dur="500" fill="hold"/>
                                        <p:tgtEl>
                                          <p:spTgt spid="142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5500"/>
                            </p:stCondLst>
                            <p:childTnLst>
                              <p:par>
                                <p:cTn id="224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1.70528E-6 " pathEditMode="relative" ptsTypes="AA">
                                      <p:cBhvr>
                                        <p:cTn id="225" dur="500" fill="hold"/>
                                        <p:tgtEl>
                                          <p:spTgt spid="142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0.01112 " pathEditMode="relative" ptsTypes="AA">
                                      <p:cBhvr>
                                        <p:cTn id="228" dur="500" fill="hold"/>
                                        <p:tgtEl>
                                          <p:spTgt spid="1425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6500"/>
                            </p:stCondLst>
                            <p:childTnLst>
                              <p:par>
                                <p:cTn id="23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0.01112 " pathEditMode="relative" ptsTypes="AA">
                                      <p:cBhvr>
                                        <p:cTn id="231" dur="500" fill="hold"/>
                                        <p:tgtEl>
                                          <p:spTgt spid="1425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7000"/>
                            </p:stCondLst>
                            <p:childTnLst>
                              <p:par>
                                <p:cTn id="23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0.01112 " pathEditMode="relative" ptsTypes="AA">
                                      <p:cBhvr>
                                        <p:cTn id="234" dur="500" fill="hold"/>
                                        <p:tgtEl>
                                          <p:spTgt spid="1425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37500"/>
                            </p:stCondLst>
                            <p:childTnLst>
                              <p:par>
                                <p:cTn id="236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0.01112 " pathEditMode="relative" ptsTypes="AA">
                                      <p:cBhvr>
                                        <p:cTn id="237" dur="500" fill="hold"/>
                                        <p:tgtEl>
                                          <p:spTgt spid="142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8000"/>
                            </p:stCondLst>
                            <p:childTnLst>
                              <p:par>
                                <p:cTn id="23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0.01112 " pathEditMode="relative" ptsTypes="AA">
                                      <p:cBhvr>
                                        <p:cTn id="240" dur="500" fill="hold"/>
                                        <p:tgtEl>
                                          <p:spTgt spid="142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38500"/>
                            </p:stCondLst>
                            <p:childTnLst>
                              <p:par>
                                <p:cTn id="242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1.70528E-6 " pathEditMode="relative" ptsTypes="AA">
                                      <p:cBhvr>
                                        <p:cTn id="243" dur="500" fill="hold"/>
                                        <p:tgtEl>
                                          <p:spTgt spid="142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9000"/>
                            </p:stCondLst>
                            <p:childTnLst>
                              <p:par>
                                <p:cTn id="24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0.01112 " pathEditMode="relative" ptsTypes="AA">
                                      <p:cBhvr>
                                        <p:cTn id="246" dur="500" fill="hold"/>
                                        <p:tgtEl>
                                          <p:spTgt spid="142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39500"/>
                            </p:stCondLst>
                            <p:childTnLst>
                              <p:par>
                                <p:cTn id="24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0.01112 " pathEditMode="relative" ptsTypes="AA">
                                      <p:cBhvr>
                                        <p:cTn id="249" dur="500" fill="hold"/>
                                        <p:tgtEl>
                                          <p:spTgt spid="142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1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0.01112 " pathEditMode="relative" ptsTypes="AA">
                                      <p:cBhvr>
                                        <p:cTn id="252" dur="500" fill="hold"/>
                                        <p:tgtEl>
                                          <p:spTgt spid="142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40500"/>
                            </p:stCondLst>
                            <p:childTnLst>
                              <p:par>
                                <p:cTn id="254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0.01112 " pathEditMode="relative" ptsTypes="AA">
                                      <p:cBhvr>
                                        <p:cTn id="255" dur="500" fill="hold"/>
                                        <p:tgtEl>
                                          <p:spTgt spid="142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0.01112 " pathEditMode="relative" ptsTypes="AA">
                                      <p:cBhvr>
                                        <p:cTn id="258" dur="500" fill="hold"/>
                                        <p:tgtEl>
                                          <p:spTgt spid="142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41500"/>
                            </p:stCondLst>
                            <p:childTnLst>
                              <p:par>
                                <p:cTn id="26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1.70528E-6 " pathEditMode="relative" ptsTypes="AA">
                                      <p:cBhvr>
                                        <p:cTn id="261" dur="500" fill="hold"/>
                                        <p:tgtEl>
                                          <p:spTgt spid="142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2000"/>
                            </p:stCondLst>
                            <p:childTnLst>
                              <p:par>
                                <p:cTn id="26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0.01112 " pathEditMode="relative" ptsTypes="AA">
                                      <p:cBhvr>
                                        <p:cTn id="264" dur="500" fill="hold"/>
                                        <p:tgtEl>
                                          <p:spTgt spid="142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42500"/>
                            </p:stCondLst>
                            <p:childTnLst>
                              <p:par>
                                <p:cTn id="266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0.01112 " pathEditMode="relative" ptsTypes="AA">
                                      <p:cBhvr>
                                        <p:cTn id="267" dur="500" fill="hold"/>
                                        <p:tgtEl>
                                          <p:spTgt spid="142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43000"/>
                            </p:stCondLst>
                            <p:childTnLst>
                              <p:par>
                                <p:cTn id="26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2.04819E-6 L 0.63472 0.02132 L 0.78263 -0.12558 " pathEditMode="relative" ptsTypes="AAA">
                                      <p:cBhvr>
                                        <p:cTn id="2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3500"/>
                            </p:stCondLst>
                            <p:childTnLst>
                              <p:par>
                                <p:cTn id="272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0.01112 " pathEditMode="relative" ptsTypes="AA">
                                      <p:cBhvr>
                                        <p:cTn id="273" dur="500" fill="hold"/>
                                        <p:tgtEl>
                                          <p:spTgt spid="142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44000"/>
                            </p:stCondLst>
                            <p:childTnLst>
                              <p:par>
                                <p:cTn id="27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0.01112 " pathEditMode="relative" ptsTypes="AA">
                                      <p:cBhvr>
                                        <p:cTn id="276" dur="500" fill="hold"/>
                                        <p:tgtEl>
                                          <p:spTgt spid="142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44500"/>
                            </p:stCondLst>
                            <p:childTnLst>
                              <p:par>
                                <p:cTn id="27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0.01112 " pathEditMode="relative" ptsTypes="AA">
                                      <p:cBhvr>
                                        <p:cTn id="279" dur="500" fill="hold"/>
                                        <p:tgtEl>
                                          <p:spTgt spid="142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45000"/>
                            </p:stCondLst>
                            <p:childTnLst>
                              <p:par>
                                <p:cTn id="281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1.70528E-6 " pathEditMode="relative" ptsTypes="AA">
                                      <p:cBhvr>
                                        <p:cTn id="282" dur="500" fill="hold"/>
                                        <p:tgtEl>
                                          <p:spTgt spid="142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45500"/>
                            </p:stCondLst>
                            <p:childTnLst>
                              <p:par>
                                <p:cTn id="284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0.01112 " pathEditMode="relative" ptsTypes="AA">
                                      <p:cBhvr>
                                        <p:cTn id="285" dur="500" fill="hold"/>
                                        <p:tgtEl>
                                          <p:spTgt spid="1425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0.01112 " pathEditMode="relative" ptsTypes="AA">
                                      <p:cBhvr>
                                        <p:cTn id="288" dur="500" fill="hold"/>
                                        <p:tgtEl>
                                          <p:spTgt spid="1425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46500"/>
                            </p:stCondLst>
                            <p:childTnLst>
                              <p:par>
                                <p:cTn id="29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0.01112 " pathEditMode="relative" ptsTypes="AA">
                                      <p:cBhvr>
                                        <p:cTn id="291" dur="500" fill="hold"/>
                                        <p:tgtEl>
                                          <p:spTgt spid="1425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47000"/>
                            </p:stCondLst>
                            <p:childTnLst>
                              <p:par>
                                <p:cTn id="29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0.01112 " pathEditMode="relative" ptsTypes="AA">
                                      <p:cBhvr>
                                        <p:cTn id="294" dur="500" fill="hold"/>
                                        <p:tgtEl>
                                          <p:spTgt spid="142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47500"/>
                            </p:stCondLst>
                            <p:childTnLst>
                              <p:par>
                                <p:cTn id="296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0.01112 " pathEditMode="relative" ptsTypes="AA">
                                      <p:cBhvr>
                                        <p:cTn id="297" dur="500" fill="hold"/>
                                        <p:tgtEl>
                                          <p:spTgt spid="142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8000"/>
                            </p:stCondLst>
                            <p:childTnLst>
                              <p:par>
                                <p:cTn id="29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0528E-6 L 0.8 -1.70528E-6 " pathEditMode="relative" ptsTypes="AA">
                                      <p:cBhvr>
                                        <p:cTn id="300" dur="500" fill="hold"/>
                                        <p:tgtEl>
                                          <p:spTgt spid="142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548"/>
                  </p:tgtEl>
                </p:cond>
              </p:nextCondLst>
            </p:seq>
          </p:childTnLst>
        </p:cTn>
      </p:par>
    </p:tnLst>
    <p:bldLst>
      <p:bldP spid="1425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5197-55E3-46FA-84F9-55E0D1915D97}" type="slidenum">
              <a:rPr lang="en-US"/>
              <a:pPr/>
              <a:t>5</a:t>
            </a:fld>
            <a:endParaRPr lang="en-US"/>
          </a:p>
        </p:txBody>
      </p:sp>
      <p:sp>
        <p:nvSpPr>
          <p:cNvPr id="143362" name="Oval 2"/>
          <p:cNvSpPr>
            <a:spLocks noChangeArrowheads="1"/>
          </p:cNvSpPr>
          <p:nvPr/>
        </p:nvSpPr>
        <p:spPr bwMode="auto">
          <a:xfrm>
            <a:off x="4357688" y="2132013"/>
            <a:ext cx="2159000" cy="2160587"/>
          </a:xfrm>
          <a:prstGeom prst="ellipse">
            <a:avLst/>
          </a:prstGeom>
          <a:gradFill rotWithShape="1">
            <a:gsLst>
              <a:gs pos="0">
                <a:srgbClr val="FFFF00">
                  <a:alpha val="23000"/>
                </a:srgbClr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3363" name="Oval 3"/>
          <p:cNvSpPr>
            <a:spLocks noChangeArrowheads="1"/>
          </p:cNvSpPr>
          <p:nvPr/>
        </p:nvSpPr>
        <p:spPr bwMode="auto">
          <a:xfrm>
            <a:off x="684213" y="3282950"/>
            <a:ext cx="431800" cy="433388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 b="1">
                <a:latin typeface="Arial" charset="0"/>
              </a:rPr>
              <a:t>+</a:t>
            </a:r>
          </a:p>
        </p:txBody>
      </p:sp>
      <p:sp>
        <p:nvSpPr>
          <p:cNvPr id="143364" name="Oval 4"/>
          <p:cNvSpPr>
            <a:spLocks noChangeArrowheads="1"/>
          </p:cNvSpPr>
          <p:nvPr/>
        </p:nvSpPr>
        <p:spPr bwMode="auto">
          <a:xfrm>
            <a:off x="1187450" y="1916113"/>
            <a:ext cx="431800" cy="433387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 b="1">
                <a:latin typeface="Arial" charset="0"/>
              </a:rPr>
              <a:t>+</a:t>
            </a:r>
          </a:p>
        </p:txBody>
      </p:sp>
      <p:sp>
        <p:nvSpPr>
          <p:cNvPr id="143365" name="Oval 5"/>
          <p:cNvSpPr>
            <a:spLocks noChangeArrowheads="1"/>
          </p:cNvSpPr>
          <p:nvPr/>
        </p:nvSpPr>
        <p:spPr bwMode="auto">
          <a:xfrm>
            <a:off x="1547813" y="5732463"/>
            <a:ext cx="431800" cy="433387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 b="1">
                <a:latin typeface="Arial" charset="0"/>
              </a:rPr>
              <a:t>+</a:t>
            </a:r>
          </a:p>
        </p:txBody>
      </p:sp>
      <p:sp>
        <p:nvSpPr>
          <p:cNvPr id="143366" name="Oval 6"/>
          <p:cNvSpPr>
            <a:spLocks noChangeArrowheads="1"/>
          </p:cNvSpPr>
          <p:nvPr/>
        </p:nvSpPr>
        <p:spPr bwMode="auto">
          <a:xfrm>
            <a:off x="755650" y="1266825"/>
            <a:ext cx="431800" cy="433388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 b="1">
                <a:latin typeface="Arial" charset="0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416 C 0.18212 0.00463 0.36528 0.01366 0.52031 -0.01203 C 0.67535 -0.0375 0.80226 -0.09791 0.92917 -0.15717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" y="-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255 C 0.15226 -0.00116 0.30469 -0.0044 0.44497 0.00509 C 0.58525 0.01528 0.76354 0.05046 0.84184 0.0632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" y="2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C 0.12899 -0.00694 0.25781 -0.01342 0.39201 -0.0993 C 0.52552 -0.18426 0.66111 -0.34629 0.80017 -0.5118 " pathEditMode="relative" rAng="-641259" ptsTypes="aaA">
                                      <p:cBhvr>
                                        <p:cTn id="10" dur="20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" y="-2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139 C 0.24184 -0.0132 0.48732 -0.02477 0.4743 -0.0926 C 0.46545 -0.16042 0.19982 -0.2838 -0.06615 -0.40602 " pathEditMode="relative" rAng="-481743" ptsTypes="aaA">
                                      <p:cBhvr>
                                        <p:cTn id="12" dur="20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animBg="1"/>
      <p:bldP spid="143364" grpId="0" animBg="1"/>
      <p:bldP spid="143365" grpId="0" animBg="1"/>
      <p:bldP spid="1433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3087-DF6B-4B22-A989-3E5DE44FA0D3}" type="slidenum">
              <a:rPr lang="en-US"/>
              <a:pPr/>
              <a:t>6</a:t>
            </a:fld>
            <a:endParaRPr lang="en-US"/>
          </a:p>
        </p:txBody>
      </p:sp>
      <p:sp>
        <p:nvSpPr>
          <p:cNvPr id="144386" name="Oval 2"/>
          <p:cNvSpPr>
            <a:spLocks noChangeArrowheads="1"/>
          </p:cNvSpPr>
          <p:nvPr/>
        </p:nvSpPr>
        <p:spPr bwMode="auto">
          <a:xfrm>
            <a:off x="5364163" y="2852738"/>
            <a:ext cx="647700" cy="649287"/>
          </a:xfrm>
          <a:prstGeom prst="ellipse">
            <a:avLst/>
          </a:prstGeom>
          <a:gradFill rotWithShape="1">
            <a:gsLst>
              <a:gs pos="0">
                <a:srgbClr val="FF0000">
                  <a:alpha val="48000"/>
                </a:srgbClr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4387" name="WordArt 3"/>
          <p:cNvSpPr>
            <a:spLocks noChangeArrowheads="1" noChangeShapeType="1" noTextEdit="1"/>
          </p:cNvSpPr>
          <p:nvPr/>
        </p:nvSpPr>
        <p:spPr bwMode="auto">
          <a:xfrm>
            <a:off x="5580063" y="3068638"/>
            <a:ext cx="223837" cy="252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r-Latn-C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+</a:t>
            </a:r>
          </a:p>
        </p:txBody>
      </p:sp>
      <p:sp>
        <p:nvSpPr>
          <p:cNvPr id="144388" name="Oval 4"/>
          <p:cNvSpPr>
            <a:spLocks noChangeArrowheads="1"/>
          </p:cNvSpPr>
          <p:nvPr/>
        </p:nvSpPr>
        <p:spPr bwMode="auto">
          <a:xfrm>
            <a:off x="4860925" y="2708275"/>
            <a:ext cx="144463" cy="1444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4389" name="Oval 5"/>
          <p:cNvSpPr>
            <a:spLocks noChangeArrowheads="1"/>
          </p:cNvSpPr>
          <p:nvPr/>
        </p:nvSpPr>
        <p:spPr bwMode="auto">
          <a:xfrm>
            <a:off x="5940425" y="2636838"/>
            <a:ext cx="144463" cy="14446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4390" name="Oval 6"/>
          <p:cNvSpPr>
            <a:spLocks noChangeArrowheads="1"/>
          </p:cNvSpPr>
          <p:nvPr/>
        </p:nvSpPr>
        <p:spPr bwMode="auto">
          <a:xfrm>
            <a:off x="6156325" y="3355975"/>
            <a:ext cx="144463" cy="1444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4391" name="Oval 7"/>
          <p:cNvSpPr>
            <a:spLocks noChangeArrowheads="1"/>
          </p:cNvSpPr>
          <p:nvPr/>
        </p:nvSpPr>
        <p:spPr bwMode="auto">
          <a:xfrm>
            <a:off x="5292725" y="3716338"/>
            <a:ext cx="144463" cy="14446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4392" name="Oval 8"/>
          <p:cNvSpPr>
            <a:spLocks noChangeArrowheads="1"/>
          </p:cNvSpPr>
          <p:nvPr/>
        </p:nvSpPr>
        <p:spPr bwMode="auto">
          <a:xfrm>
            <a:off x="5868988" y="3644900"/>
            <a:ext cx="144462" cy="1444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4393" name="Oval 9"/>
          <p:cNvSpPr>
            <a:spLocks noChangeArrowheads="1"/>
          </p:cNvSpPr>
          <p:nvPr/>
        </p:nvSpPr>
        <p:spPr bwMode="auto">
          <a:xfrm>
            <a:off x="5364163" y="2347913"/>
            <a:ext cx="144462" cy="14446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4394" name="Oval 10"/>
          <p:cNvSpPr>
            <a:spLocks noChangeArrowheads="1"/>
          </p:cNvSpPr>
          <p:nvPr/>
        </p:nvSpPr>
        <p:spPr bwMode="auto">
          <a:xfrm>
            <a:off x="5003800" y="3140075"/>
            <a:ext cx="144463" cy="1444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4395" name="Oval 11"/>
          <p:cNvSpPr>
            <a:spLocks noChangeArrowheads="1"/>
          </p:cNvSpPr>
          <p:nvPr/>
        </p:nvSpPr>
        <p:spPr bwMode="auto">
          <a:xfrm>
            <a:off x="6372225" y="2852738"/>
            <a:ext cx="144463" cy="14446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4396" name="Oval 12"/>
          <p:cNvSpPr>
            <a:spLocks noChangeArrowheads="1"/>
          </p:cNvSpPr>
          <p:nvPr/>
        </p:nvSpPr>
        <p:spPr bwMode="auto">
          <a:xfrm>
            <a:off x="6084888" y="2276475"/>
            <a:ext cx="144462" cy="1444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4397" name="Oval 13"/>
          <p:cNvSpPr>
            <a:spLocks noChangeArrowheads="1"/>
          </p:cNvSpPr>
          <p:nvPr/>
        </p:nvSpPr>
        <p:spPr bwMode="auto">
          <a:xfrm>
            <a:off x="4645025" y="2132013"/>
            <a:ext cx="2159000" cy="2160587"/>
          </a:xfrm>
          <a:prstGeom prst="ellipse">
            <a:avLst/>
          </a:prstGeom>
          <a:gradFill rotWithShape="1">
            <a:gsLst>
              <a:gs pos="0">
                <a:srgbClr val="FFFF00">
                  <a:alpha val="23000"/>
                </a:srgbClr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4398" name="Oval 14"/>
          <p:cNvSpPr>
            <a:spLocks noChangeArrowheads="1"/>
          </p:cNvSpPr>
          <p:nvPr/>
        </p:nvSpPr>
        <p:spPr bwMode="auto">
          <a:xfrm>
            <a:off x="1187450" y="1916113"/>
            <a:ext cx="431800" cy="433387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 b="1">
                <a:latin typeface="Arial" charset="0"/>
              </a:rPr>
              <a:t>+</a:t>
            </a:r>
          </a:p>
        </p:txBody>
      </p:sp>
      <p:sp>
        <p:nvSpPr>
          <p:cNvPr id="144399" name="Oval 15"/>
          <p:cNvSpPr>
            <a:spLocks noChangeArrowheads="1"/>
          </p:cNvSpPr>
          <p:nvPr/>
        </p:nvSpPr>
        <p:spPr bwMode="auto">
          <a:xfrm>
            <a:off x="1547813" y="5732463"/>
            <a:ext cx="431800" cy="433387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 b="1">
                <a:latin typeface="Arial" charset="0"/>
              </a:rPr>
              <a:t>+</a:t>
            </a:r>
          </a:p>
        </p:txBody>
      </p:sp>
      <p:sp>
        <p:nvSpPr>
          <p:cNvPr id="144400" name="Oval 16"/>
          <p:cNvSpPr>
            <a:spLocks noChangeArrowheads="1"/>
          </p:cNvSpPr>
          <p:nvPr/>
        </p:nvSpPr>
        <p:spPr bwMode="auto">
          <a:xfrm>
            <a:off x="755650" y="1266825"/>
            <a:ext cx="431800" cy="433388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 b="1">
                <a:latin typeface="Arial" charset="0"/>
              </a:rPr>
              <a:t>+</a:t>
            </a:r>
          </a:p>
        </p:txBody>
      </p:sp>
      <p:sp>
        <p:nvSpPr>
          <p:cNvPr id="144401" name="Oval 17"/>
          <p:cNvSpPr>
            <a:spLocks noChangeArrowheads="1"/>
          </p:cNvSpPr>
          <p:nvPr/>
        </p:nvSpPr>
        <p:spPr bwMode="auto">
          <a:xfrm>
            <a:off x="539750" y="3282950"/>
            <a:ext cx="431800" cy="433388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 b="1">
                <a:latin typeface="Arial" charset="0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416 C 0.18212 0.00463 0.36528 0.01366 0.52031 -0.01203 C 0.67535 -0.0375 0.80226 -0.09791 0.92917 -0.15717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" y="-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255 C 0.15226 -0.00116 0.30469 -0.0044 0.44497 0.00509 C 0.58525 0.01528 0.76354 0.05046 0.84184 0.0632 " pathEditMode="relative" rAng="0" ptsTypes="aaA">
                                      <p:cBhvr>
                                        <p:cTn id="8" dur="3000" fill="hold"/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" y="2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C 0.12899 -0.00694 0.25781 -0.01342 0.39201 -0.0993 C 0.52552 -0.18426 0.66111 -0.34629 0.80017 -0.5118 " pathEditMode="relative" rAng="-641259" ptsTypes="aaA">
                                      <p:cBhvr>
                                        <p:cTn id="10" dur="3000" fill="hold"/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" y="-2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139 C 0.24184 -0.0132 0.48732 -0.02477 0.4743 -0.0926 C 0.46545 -0.16042 0.19982 -0.2838 -0.06615 -0.40602 " pathEditMode="relative" rAng="-481743" ptsTypes="aaA">
                                      <p:cBhvr>
                                        <p:cTn id="12" dur="3000" fill="hold"/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8" grpId="0" animBg="1"/>
      <p:bldP spid="144399" grpId="0" animBg="1"/>
      <p:bldP spid="144400" grpId="0" animBg="1"/>
      <p:bldP spid="1444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8DAB-5AE8-494E-BA83-30E3F70853BC}" type="slidenum">
              <a:rPr lang="en-US"/>
              <a:pPr/>
              <a:t>7</a:t>
            </a:fld>
            <a:endParaRPr lang="en-US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sr-Cyrl-CS" b="0">
                <a:solidFill>
                  <a:srgbClr val="FF0000"/>
                </a:solidFill>
                <a:latin typeface="Comic Sans MS" pitchFamily="66" charset="0"/>
              </a:rPr>
              <a:t>Радефордов модел атома</a:t>
            </a:r>
            <a:endParaRPr lang="en-ZA" b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114800"/>
            <a:ext cx="8291512" cy="12049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r-Cyrl-CS" sz="2800"/>
              <a:t>Већи део атома је празан простор</a:t>
            </a:r>
            <a:r>
              <a:rPr lang="en-ZA" sz="2800"/>
              <a:t>.</a:t>
            </a:r>
          </a:p>
          <a:p>
            <a:pPr>
              <a:lnSpc>
                <a:spcPct val="80000"/>
              </a:lnSpc>
            </a:pPr>
            <a:r>
              <a:rPr lang="sr-Cyrl-CS" sz="2800"/>
              <a:t>Већи део масе атома као и + наелектрисање се налази у центру атома</a:t>
            </a:r>
            <a:r>
              <a:rPr lang="en-ZA" sz="2800"/>
              <a:t>. </a:t>
            </a:r>
            <a:endParaRPr lang="sr-Cyrl-CS" sz="2800"/>
          </a:p>
        </p:txBody>
      </p:sp>
      <p:sp>
        <p:nvSpPr>
          <p:cNvPr id="145412" name="Oval 4"/>
          <p:cNvSpPr>
            <a:spLocks noChangeArrowheads="1"/>
          </p:cNvSpPr>
          <p:nvPr/>
        </p:nvSpPr>
        <p:spPr bwMode="auto">
          <a:xfrm>
            <a:off x="4448175" y="2168525"/>
            <a:ext cx="647700" cy="649288"/>
          </a:xfrm>
          <a:prstGeom prst="ellipse">
            <a:avLst/>
          </a:prstGeom>
          <a:gradFill rotWithShape="1">
            <a:gsLst>
              <a:gs pos="0">
                <a:srgbClr val="FF0000">
                  <a:alpha val="48000"/>
                </a:srgbClr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5413" name="WordArt 5"/>
          <p:cNvSpPr>
            <a:spLocks noChangeArrowheads="1" noChangeShapeType="1" noTextEdit="1"/>
          </p:cNvSpPr>
          <p:nvPr/>
        </p:nvSpPr>
        <p:spPr bwMode="auto">
          <a:xfrm>
            <a:off x="4664075" y="2384425"/>
            <a:ext cx="223838" cy="252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r-Latn-C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+</a:t>
            </a:r>
          </a:p>
        </p:txBody>
      </p:sp>
      <p:sp>
        <p:nvSpPr>
          <p:cNvPr id="145414" name="Oval 6"/>
          <p:cNvSpPr>
            <a:spLocks noChangeArrowheads="1"/>
          </p:cNvSpPr>
          <p:nvPr/>
        </p:nvSpPr>
        <p:spPr bwMode="auto">
          <a:xfrm>
            <a:off x="3944938" y="2024063"/>
            <a:ext cx="144462" cy="14446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5415" name="Oval 7"/>
          <p:cNvSpPr>
            <a:spLocks noChangeArrowheads="1"/>
          </p:cNvSpPr>
          <p:nvPr/>
        </p:nvSpPr>
        <p:spPr bwMode="auto">
          <a:xfrm>
            <a:off x="5024438" y="1952625"/>
            <a:ext cx="144462" cy="1444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5416" name="Oval 8"/>
          <p:cNvSpPr>
            <a:spLocks noChangeArrowheads="1"/>
          </p:cNvSpPr>
          <p:nvPr/>
        </p:nvSpPr>
        <p:spPr bwMode="auto">
          <a:xfrm>
            <a:off x="5240338" y="2671763"/>
            <a:ext cx="144462" cy="14446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5417" name="Oval 9"/>
          <p:cNvSpPr>
            <a:spLocks noChangeArrowheads="1"/>
          </p:cNvSpPr>
          <p:nvPr/>
        </p:nvSpPr>
        <p:spPr bwMode="auto">
          <a:xfrm>
            <a:off x="4376738" y="3032125"/>
            <a:ext cx="144462" cy="1444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5418" name="Oval 10"/>
          <p:cNvSpPr>
            <a:spLocks noChangeArrowheads="1"/>
          </p:cNvSpPr>
          <p:nvPr/>
        </p:nvSpPr>
        <p:spPr bwMode="auto">
          <a:xfrm>
            <a:off x="4953000" y="2960688"/>
            <a:ext cx="144463" cy="14446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5419" name="Oval 11"/>
          <p:cNvSpPr>
            <a:spLocks noChangeArrowheads="1"/>
          </p:cNvSpPr>
          <p:nvPr/>
        </p:nvSpPr>
        <p:spPr bwMode="auto">
          <a:xfrm>
            <a:off x="4448175" y="1663700"/>
            <a:ext cx="144463" cy="1444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5420" name="Oval 12"/>
          <p:cNvSpPr>
            <a:spLocks noChangeArrowheads="1"/>
          </p:cNvSpPr>
          <p:nvPr/>
        </p:nvSpPr>
        <p:spPr bwMode="auto">
          <a:xfrm>
            <a:off x="4087813" y="2455863"/>
            <a:ext cx="144462" cy="14446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5421" name="Oval 13"/>
          <p:cNvSpPr>
            <a:spLocks noChangeArrowheads="1"/>
          </p:cNvSpPr>
          <p:nvPr/>
        </p:nvSpPr>
        <p:spPr bwMode="auto">
          <a:xfrm>
            <a:off x="5456238" y="2168525"/>
            <a:ext cx="144462" cy="1444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5422" name="Oval 14"/>
          <p:cNvSpPr>
            <a:spLocks noChangeArrowheads="1"/>
          </p:cNvSpPr>
          <p:nvPr/>
        </p:nvSpPr>
        <p:spPr bwMode="auto">
          <a:xfrm>
            <a:off x="5168900" y="1592263"/>
            <a:ext cx="144463" cy="14446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5423" name="Oval 15"/>
          <p:cNvSpPr>
            <a:spLocks noChangeArrowheads="1"/>
          </p:cNvSpPr>
          <p:nvPr/>
        </p:nvSpPr>
        <p:spPr bwMode="auto">
          <a:xfrm>
            <a:off x="3657600" y="1447800"/>
            <a:ext cx="2159000" cy="2160588"/>
          </a:xfrm>
          <a:prstGeom prst="ellipse">
            <a:avLst/>
          </a:prstGeom>
          <a:gradFill rotWithShape="1">
            <a:gsLst>
              <a:gs pos="0">
                <a:srgbClr val="FFFF00">
                  <a:alpha val="23000"/>
                </a:srgbClr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CD17-EBD9-4C14-A96D-AC93B04A4419}" type="slidenum">
              <a:rPr lang="en-US"/>
              <a:pPr/>
              <a:t>8</a:t>
            </a:fld>
            <a:endParaRPr lang="en-US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9699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sr-Cyrl-CS" sz="1800"/>
              <a:t>Привлачење негативних електрона и позитивног језгра</a:t>
            </a:r>
            <a:r>
              <a:rPr lang="en-ZA" sz="1800"/>
              <a:t>.</a:t>
            </a:r>
            <a:r>
              <a:rPr lang="sr-Cyrl-CS" sz="1800"/>
              <a:t> Зрачење је континуално. </a:t>
            </a:r>
          </a:p>
          <a:p>
            <a:pPr>
              <a:lnSpc>
                <a:spcPct val="80000"/>
              </a:lnSpc>
            </a:pPr>
            <a:r>
              <a:rPr lang="sr-Cyrl-CS" sz="1800"/>
              <a:t>Проблем је што није континуално у пракси – зраче се одређене боје, то бар сви знамо!!!!</a:t>
            </a:r>
            <a:endParaRPr lang="en-ZA" sz="1800"/>
          </a:p>
        </p:txBody>
      </p:sp>
      <p:sp>
        <p:nvSpPr>
          <p:cNvPr id="146435" name="Oval 3"/>
          <p:cNvSpPr>
            <a:spLocks noChangeArrowheads="1"/>
          </p:cNvSpPr>
          <p:nvPr/>
        </p:nvSpPr>
        <p:spPr bwMode="auto">
          <a:xfrm>
            <a:off x="2051050" y="3427413"/>
            <a:ext cx="3744913" cy="20177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6436" name="Oval 4"/>
          <p:cNvSpPr>
            <a:spLocks noChangeArrowheads="1"/>
          </p:cNvSpPr>
          <p:nvPr/>
        </p:nvSpPr>
        <p:spPr bwMode="auto">
          <a:xfrm>
            <a:off x="3563938" y="4076700"/>
            <a:ext cx="503237" cy="4333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ZA" sz="3200">
                <a:latin typeface="Arial" charset="0"/>
              </a:rPr>
              <a:t>+</a:t>
            </a:r>
          </a:p>
        </p:txBody>
      </p:sp>
      <p:sp>
        <p:nvSpPr>
          <p:cNvPr id="146437" name="Oval 5"/>
          <p:cNvSpPr>
            <a:spLocks noChangeArrowheads="1"/>
          </p:cNvSpPr>
          <p:nvPr/>
        </p:nvSpPr>
        <p:spPr bwMode="auto">
          <a:xfrm>
            <a:off x="2339975" y="4941888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ZA" sz="3200">
                <a:latin typeface="Arial" charset="0"/>
              </a:rPr>
              <a:t>-</a:t>
            </a:r>
          </a:p>
        </p:txBody>
      </p:sp>
      <p:sp>
        <p:nvSpPr>
          <p:cNvPr id="146438" name="Freeform 6"/>
          <p:cNvSpPr>
            <a:spLocks/>
          </p:cNvSpPr>
          <p:nvPr/>
        </p:nvSpPr>
        <p:spPr bwMode="auto">
          <a:xfrm>
            <a:off x="2849563" y="3716338"/>
            <a:ext cx="2082800" cy="1371600"/>
          </a:xfrm>
          <a:custGeom>
            <a:avLst/>
            <a:gdLst/>
            <a:ahLst/>
            <a:cxnLst>
              <a:cxn ang="0">
                <a:pos x="0" y="864"/>
              </a:cxn>
              <a:cxn ang="0">
                <a:pos x="800" y="848"/>
              </a:cxn>
              <a:cxn ang="0">
                <a:pos x="1232" y="624"/>
              </a:cxn>
              <a:cxn ang="0">
                <a:pos x="1312" y="480"/>
              </a:cxn>
              <a:cxn ang="0">
                <a:pos x="1280" y="256"/>
              </a:cxn>
              <a:cxn ang="0">
                <a:pos x="816" y="0"/>
              </a:cxn>
              <a:cxn ang="0">
                <a:pos x="336" y="112"/>
              </a:cxn>
              <a:cxn ang="0">
                <a:pos x="208" y="288"/>
              </a:cxn>
              <a:cxn ang="0">
                <a:pos x="240" y="480"/>
              </a:cxn>
              <a:cxn ang="0">
                <a:pos x="336" y="576"/>
              </a:cxn>
              <a:cxn ang="0">
                <a:pos x="384" y="624"/>
              </a:cxn>
              <a:cxn ang="0">
                <a:pos x="544" y="672"/>
              </a:cxn>
              <a:cxn ang="0">
                <a:pos x="656" y="656"/>
              </a:cxn>
              <a:cxn ang="0">
                <a:pos x="752" y="624"/>
              </a:cxn>
              <a:cxn ang="0">
                <a:pos x="784" y="576"/>
              </a:cxn>
              <a:cxn ang="0">
                <a:pos x="832" y="544"/>
              </a:cxn>
              <a:cxn ang="0">
                <a:pos x="864" y="448"/>
              </a:cxn>
              <a:cxn ang="0">
                <a:pos x="880" y="400"/>
              </a:cxn>
              <a:cxn ang="0">
                <a:pos x="800" y="256"/>
              </a:cxn>
              <a:cxn ang="0">
                <a:pos x="672" y="224"/>
              </a:cxn>
              <a:cxn ang="0">
                <a:pos x="528" y="288"/>
              </a:cxn>
            </a:cxnLst>
            <a:rect l="0" t="0" r="r" b="b"/>
            <a:pathLst>
              <a:path w="1312" h="864">
                <a:moveTo>
                  <a:pt x="0" y="864"/>
                </a:moveTo>
                <a:cubicBezTo>
                  <a:pt x="267" y="859"/>
                  <a:pt x="533" y="858"/>
                  <a:pt x="800" y="848"/>
                </a:cubicBezTo>
                <a:cubicBezTo>
                  <a:pt x="980" y="841"/>
                  <a:pt x="1095" y="715"/>
                  <a:pt x="1232" y="624"/>
                </a:cubicBezTo>
                <a:cubicBezTo>
                  <a:pt x="1305" y="514"/>
                  <a:pt x="1284" y="564"/>
                  <a:pt x="1312" y="480"/>
                </a:cubicBezTo>
                <a:cubicBezTo>
                  <a:pt x="1308" y="435"/>
                  <a:pt x="1311" y="318"/>
                  <a:pt x="1280" y="256"/>
                </a:cubicBezTo>
                <a:cubicBezTo>
                  <a:pt x="1190" y="76"/>
                  <a:pt x="993" y="35"/>
                  <a:pt x="816" y="0"/>
                </a:cubicBezTo>
                <a:cubicBezTo>
                  <a:pt x="652" y="15"/>
                  <a:pt x="477" y="18"/>
                  <a:pt x="336" y="112"/>
                </a:cubicBezTo>
                <a:cubicBezTo>
                  <a:pt x="284" y="190"/>
                  <a:pt x="241" y="189"/>
                  <a:pt x="208" y="288"/>
                </a:cubicBezTo>
                <a:cubicBezTo>
                  <a:pt x="213" y="334"/>
                  <a:pt x="213" y="426"/>
                  <a:pt x="240" y="480"/>
                </a:cubicBezTo>
                <a:cubicBezTo>
                  <a:pt x="272" y="543"/>
                  <a:pt x="278" y="526"/>
                  <a:pt x="336" y="576"/>
                </a:cubicBezTo>
                <a:cubicBezTo>
                  <a:pt x="353" y="591"/>
                  <a:pt x="365" y="611"/>
                  <a:pt x="384" y="624"/>
                </a:cubicBezTo>
                <a:cubicBezTo>
                  <a:pt x="426" y="652"/>
                  <a:pt x="496" y="656"/>
                  <a:pt x="544" y="672"/>
                </a:cubicBezTo>
                <a:cubicBezTo>
                  <a:pt x="581" y="667"/>
                  <a:pt x="619" y="664"/>
                  <a:pt x="656" y="656"/>
                </a:cubicBezTo>
                <a:cubicBezTo>
                  <a:pt x="689" y="648"/>
                  <a:pt x="752" y="624"/>
                  <a:pt x="752" y="624"/>
                </a:cubicBezTo>
                <a:cubicBezTo>
                  <a:pt x="763" y="608"/>
                  <a:pt x="770" y="590"/>
                  <a:pt x="784" y="576"/>
                </a:cubicBezTo>
                <a:cubicBezTo>
                  <a:pt x="798" y="562"/>
                  <a:pt x="822" y="560"/>
                  <a:pt x="832" y="544"/>
                </a:cubicBezTo>
                <a:cubicBezTo>
                  <a:pt x="850" y="515"/>
                  <a:pt x="853" y="480"/>
                  <a:pt x="864" y="448"/>
                </a:cubicBezTo>
                <a:cubicBezTo>
                  <a:pt x="869" y="432"/>
                  <a:pt x="880" y="400"/>
                  <a:pt x="880" y="400"/>
                </a:cubicBezTo>
                <a:cubicBezTo>
                  <a:pt x="865" y="342"/>
                  <a:pt x="866" y="280"/>
                  <a:pt x="800" y="256"/>
                </a:cubicBezTo>
                <a:cubicBezTo>
                  <a:pt x="759" y="241"/>
                  <a:pt x="672" y="224"/>
                  <a:pt x="672" y="224"/>
                </a:cubicBezTo>
                <a:cubicBezTo>
                  <a:pt x="642" y="229"/>
                  <a:pt x="528" y="229"/>
                  <a:pt x="528" y="288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sr-Latn-CS"/>
          </a:p>
        </p:txBody>
      </p:sp>
      <p:sp>
        <p:nvSpPr>
          <p:cNvPr id="146439" name="Freeform 7"/>
          <p:cNvSpPr>
            <a:spLocks/>
          </p:cNvSpPr>
          <p:nvPr/>
        </p:nvSpPr>
        <p:spPr bwMode="auto">
          <a:xfrm>
            <a:off x="4427538" y="4581525"/>
            <a:ext cx="1439862" cy="876300"/>
          </a:xfrm>
          <a:custGeom>
            <a:avLst/>
            <a:gdLst/>
            <a:ahLst/>
            <a:cxnLst>
              <a:cxn ang="0">
                <a:pos x="0" y="280"/>
              </a:cxn>
              <a:cxn ang="0">
                <a:pos x="45" y="98"/>
              </a:cxn>
              <a:cxn ang="0">
                <a:pos x="227" y="8"/>
              </a:cxn>
              <a:cxn ang="0">
                <a:pos x="363" y="144"/>
              </a:cxn>
              <a:cxn ang="0">
                <a:pos x="408" y="280"/>
              </a:cxn>
              <a:cxn ang="0">
                <a:pos x="453" y="506"/>
              </a:cxn>
              <a:cxn ang="0">
                <a:pos x="590" y="552"/>
              </a:cxn>
              <a:cxn ang="0">
                <a:pos x="771" y="506"/>
              </a:cxn>
              <a:cxn ang="0">
                <a:pos x="907" y="280"/>
              </a:cxn>
            </a:cxnLst>
            <a:rect l="0" t="0" r="r" b="b"/>
            <a:pathLst>
              <a:path w="907" h="552">
                <a:moveTo>
                  <a:pt x="0" y="280"/>
                </a:moveTo>
                <a:cubicBezTo>
                  <a:pt x="3" y="211"/>
                  <a:pt x="7" y="143"/>
                  <a:pt x="45" y="98"/>
                </a:cubicBezTo>
                <a:cubicBezTo>
                  <a:pt x="83" y="53"/>
                  <a:pt x="174" y="0"/>
                  <a:pt x="227" y="8"/>
                </a:cubicBezTo>
                <a:cubicBezTo>
                  <a:pt x="280" y="16"/>
                  <a:pt x="333" y="99"/>
                  <a:pt x="363" y="144"/>
                </a:cubicBezTo>
                <a:cubicBezTo>
                  <a:pt x="393" y="189"/>
                  <a:pt x="393" y="220"/>
                  <a:pt x="408" y="280"/>
                </a:cubicBezTo>
                <a:cubicBezTo>
                  <a:pt x="423" y="340"/>
                  <a:pt x="423" y="461"/>
                  <a:pt x="453" y="506"/>
                </a:cubicBezTo>
                <a:cubicBezTo>
                  <a:pt x="483" y="551"/>
                  <a:pt x="537" y="552"/>
                  <a:pt x="590" y="552"/>
                </a:cubicBezTo>
                <a:cubicBezTo>
                  <a:pt x="643" y="552"/>
                  <a:pt x="718" y="551"/>
                  <a:pt x="771" y="506"/>
                </a:cubicBezTo>
                <a:cubicBezTo>
                  <a:pt x="824" y="461"/>
                  <a:pt x="854" y="356"/>
                  <a:pt x="907" y="28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sr-Latn-CS"/>
          </a:p>
        </p:txBody>
      </p:sp>
      <p:sp>
        <p:nvSpPr>
          <p:cNvPr id="146440" name="Oval 8"/>
          <p:cNvSpPr>
            <a:spLocks noChangeArrowheads="1"/>
          </p:cNvSpPr>
          <p:nvPr/>
        </p:nvSpPr>
        <p:spPr bwMode="auto">
          <a:xfrm>
            <a:off x="4068763" y="4870450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ZA" sz="3200">
                <a:latin typeface="Arial" charset="0"/>
              </a:rPr>
              <a:t>-</a:t>
            </a:r>
          </a:p>
        </p:txBody>
      </p:sp>
      <p:sp>
        <p:nvSpPr>
          <p:cNvPr id="146441" name="Oval 9"/>
          <p:cNvSpPr>
            <a:spLocks noChangeArrowheads="1"/>
          </p:cNvSpPr>
          <p:nvPr/>
        </p:nvSpPr>
        <p:spPr bwMode="auto">
          <a:xfrm>
            <a:off x="4284663" y="3575050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ZA" sz="3200">
                <a:latin typeface="Arial" charset="0"/>
              </a:rPr>
              <a:t>-</a:t>
            </a:r>
          </a:p>
        </p:txBody>
      </p:sp>
      <p:sp>
        <p:nvSpPr>
          <p:cNvPr id="146442" name="Freeform 10"/>
          <p:cNvSpPr>
            <a:spLocks/>
          </p:cNvSpPr>
          <p:nvPr/>
        </p:nvSpPr>
        <p:spPr bwMode="auto">
          <a:xfrm>
            <a:off x="4500563" y="3141663"/>
            <a:ext cx="863600" cy="876300"/>
          </a:xfrm>
          <a:custGeom>
            <a:avLst/>
            <a:gdLst/>
            <a:ahLst/>
            <a:cxnLst>
              <a:cxn ang="0">
                <a:pos x="0" y="280"/>
              </a:cxn>
              <a:cxn ang="0">
                <a:pos x="45" y="98"/>
              </a:cxn>
              <a:cxn ang="0">
                <a:pos x="227" y="8"/>
              </a:cxn>
              <a:cxn ang="0">
                <a:pos x="363" y="144"/>
              </a:cxn>
              <a:cxn ang="0">
                <a:pos x="408" y="280"/>
              </a:cxn>
              <a:cxn ang="0">
                <a:pos x="453" y="506"/>
              </a:cxn>
              <a:cxn ang="0">
                <a:pos x="590" y="552"/>
              </a:cxn>
              <a:cxn ang="0">
                <a:pos x="771" y="506"/>
              </a:cxn>
              <a:cxn ang="0">
                <a:pos x="907" y="280"/>
              </a:cxn>
            </a:cxnLst>
            <a:rect l="0" t="0" r="r" b="b"/>
            <a:pathLst>
              <a:path w="907" h="552">
                <a:moveTo>
                  <a:pt x="0" y="280"/>
                </a:moveTo>
                <a:cubicBezTo>
                  <a:pt x="3" y="211"/>
                  <a:pt x="7" y="143"/>
                  <a:pt x="45" y="98"/>
                </a:cubicBezTo>
                <a:cubicBezTo>
                  <a:pt x="83" y="53"/>
                  <a:pt x="174" y="0"/>
                  <a:pt x="227" y="8"/>
                </a:cubicBezTo>
                <a:cubicBezTo>
                  <a:pt x="280" y="16"/>
                  <a:pt x="333" y="99"/>
                  <a:pt x="363" y="144"/>
                </a:cubicBezTo>
                <a:cubicBezTo>
                  <a:pt x="393" y="189"/>
                  <a:pt x="393" y="220"/>
                  <a:pt x="408" y="280"/>
                </a:cubicBezTo>
                <a:cubicBezTo>
                  <a:pt x="423" y="340"/>
                  <a:pt x="423" y="461"/>
                  <a:pt x="453" y="506"/>
                </a:cubicBezTo>
                <a:cubicBezTo>
                  <a:pt x="483" y="551"/>
                  <a:pt x="537" y="552"/>
                  <a:pt x="590" y="552"/>
                </a:cubicBezTo>
                <a:cubicBezTo>
                  <a:pt x="643" y="552"/>
                  <a:pt x="718" y="551"/>
                  <a:pt x="771" y="506"/>
                </a:cubicBezTo>
                <a:cubicBezTo>
                  <a:pt x="824" y="461"/>
                  <a:pt x="854" y="356"/>
                  <a:pt x="907" y="280"/>
                </a:cubicBezTo>
              </a:path>
            </a:pathLst>
          </a:custGeom>
          <a:noFill/>
          <a:ln w="57150" cmpd="sng">
            <a:solidFill>
              <a:srgbClr val="FF66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sr-Latn-CS"/>
          </a:p>
        </p:txBody>
      </p:sp>
      <p:sp>
        <p:nvSpPr>
          <p:cNvPr id="146443" name="Oval 11"/>
          <p:cNvSpPr>
            <a:spLocks noChangeArrowheads="1"/>
          </p:cNvSpPr>
          <p:nvPr/>
        </p:nvSpPr>
        <p:spPr bwMode="auto">
          <a:xfrm>
            <a:off x="3059113" y="3862388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ZA" sz="3200">
                <a:latin typeface="Arial" charset="0"/>
              </a:rPr>
              <a:t>-</a:t>
            </a:r>
          </a:p>
        </p:txBody>
      </p:sp>
      <p:sp>
        <p:nvSpPr>
          <p:cNvPr id="146444" name="Freeform 12"/>
          <p:cNvSpPr>
            <a:spLocks/>
          </p:cNvSpPr>
          <p:nvPr/>
        </p:nvSpPr>
        <p:spPr bwMode="auto">
          <a:xfrm>
            <a:off x="2555875" y="3489325"/>
            <a:ext cx="503238" cy="876300"/>
          </a:xfrm>
          <a:custGeom>
            <a:avLst/>
            <a:gdLst/>
            <a:ahLst/>
            <a:cxnLst>
              <a:cxn ang="0">
                <a:pos x="0" y="280"/>
              </a:cxn>
              <a:cxn ang="0">
                <a:pos x="45" y="98"/>
              </a:cxn>
              <a:cxn ang="0">
                <a:pos x="227" y="8"/>
              </a:cxn>
              <a:cxn ang="0">
                <a:pos x="363" y="144"/>
              </a:cxn>
              <a:cxn ang="0">
                <a:pos x="408" y="280"/>
              </a:cxn>
              <a:cxn ang="0">
                <a:pos x="453" y="506"/>
              </a:cxn>
              <a:cxn ang="0">
                <a:pos x="590" y="552"/>
              </a:cxn>
              <a:cxn ang="0">
                <a:pos x="771" y="506"/>
              </a:cxn>
              <a:cxn ang="0">
                <a:pos x="907" y="280"/>
              </a:cxn>
            </a:cxnLst>
            <a:rect l="0" t="0" r="r" b="b"/>
            <a:pathLst>
              <a:path w="907" h="552">
                <a:moveTo>
                  <a:pt x="0" y="280"/>
                </a:moveTo>
                <a:cubicBezTo>
                  <a:pt x="3" y="211"/>
                  <a:pt x="7" y="143"/>
                  <a:pt x="45" y="98"/>
                </a:cubicBezTo>
                <a:cubicBezTo>
                  <a:pt x="83" y="53"/>
                  <a:pt x="174" y="0"/>
                  <a:pt x="227" y="8"/>
                </a:cubicBezTo>
                <a:cubicBezTo>
                  <a:pt x="280" y="16"/>
                  <a:pt x="333" y="99"/>
                  <a:pt x="363" y="144"/>
                </a:cubicBezTo>
                <a:cubicBezTo>
                  <a:pt x="393" y="189"/>
                  <a:pt x="393" y="220"/>
                  <a:pt x="408" y="280"/>
                </a:cubicBezTo>
                <a:cubicBezTo>
                  <a:pt x="423" y="340"/>
                  <a:pt x="423" y="461"/>
                  <a:pt x="453" y="506"/>
                </a:cubicBezTo>
                <a:cubicBezTo>
                  <a:pt x="483" y="551"/>
                  <a:pt x="537" y="552"/>
                  <a:pt x="590" y="552"/>
                </a:cubicBezTo>
                <a:cubicBezTo>
                  <a:pt x="643" y="552"/>
                  <a:pt x="718" y="551"/>
                  <a:pt x="771" y="506"/>
                </a:cubicBezTo>
                <a:cubicBezTo>
                  <a:pt x="824" y="461"/>
                  <a:pt x="854" y="356"/>
                  <a:pt x="907" y="280"/>
                </a:cubicBezTo>
              </a:path>
            </a:pathLst>
          </a:custGeom>
          <a:noFill/>
          <a:ln w="57150" cmpd="sng">
            <a:solidFill>
              <a:srgbClr val="009900"/>
            </a:solidFill>
            <a:round/>
            <a:headEnd type="arrow" w="med" len="med"/>
            <a:tailEnd type="none" w="med" len="med"/>
          </a:ln>
          <a:effectLst/>
        </p:spPr>
        <p:txBody>
          <a:bodyPr/>
          <a:lstStyle/>
          <a:p>
            <a:endParaRPr lang="sr-Latn-CS"/>
          </a:p>
        </p:txBody>
      </p:sp>
      <p:sp>
        <p:nvSpPr>
          <p:cNvPr id="146445" name="Oval 13"/>
          <p:cNvSpPr>
            <a:spLocks noChangeArrowheads="1"/>
          </p:cNvSpPr>
          <p:nvPr/>
        </p:nvSpPr>
        <p:spPr bwMode="auto">
          <a:xfrm>
            <a:off x="3348038" y="4511675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ZA" sz="3200">
                <a:latin typeface="Arial" charset="0"/>
              </a:rPr>
              <a:t>-</a:t>
            </a:r>
          </a:p>
        </p:txBody>
      </p:sp>
      <p:sp>
        <p:nvSpPr>
          <p:cNvPr id="146446" name="Freeform 14"/>
          <p:cNvSpPr>
            <a:spLocks/>
          </p:cNvSpPr>
          <p:nvPr/>
        </p:nvSpPr>
        <p:spPr bwMode="auto">
          <a:xfrm>
            <a:off x="2987675" y="4281488"/>
            <a:ext cx="360363" cy="876300"/>
          </a:xfrm>
          <a:custGeom>
            <a:avLst/>
            <a:gdLst/>
            <a:ahLst/>
            <a:cxnLst>
              <a:cxn ang="0">
                <a:pos x="0" y="280"/>
              </a:cxn>
              <a:cxn ang="0">
                <a:pos x="45" y="98"/>
              </a:cxn>
              <a:cxn ang="0">
                <a:pos x="227" y="8"/>
              </a:cxn>
              <a:cxn ang="0">
                <a:pos x="363" y="144"/>
              </a:cxn>
              <a:cxn ang="0">
                <a:pos x="408" y="280"/>
              </a:cxn>
              <a:cxn ang="0">
                <a:pos x="453" y="506"/>
              </a:cxn>
              <a:cxn ang="0">
                <a:pos x="590" y="552"/>
              </a:cxn>
              <a:cxn ang="0">
                <a:pos x="771" y="506"/>
              </a:cxn>
              <a:cxn ang="0">
                <a:pos x="907" y="280"/>
              </a:cxn>
            </a:cxnLst>
            <a:rect l="0" t="0" r="r" b="b"/>
            <a:pathLst>
              <a:path w="907" h="552">
                <a:moveTo>
                  <a:pt x="0" y="280"/>
                </a:moveTo>
                <a:cubicBezTo>
                  <a:pt x="3" y="211"/>
                  <a:pt x="7" y="143"/>
                  <a:pt x="45" y="98"/>
                </a:cubicBezTo>
                <a:cubicBezTo>
                  <a:pt x="83" y="53"/>
                  <a:pt x="174" y="0"/>
                  <a:pt x="227" y="8"/>
                </a:cubicBezTo>
                <a:cubicBezTo>
                  <a:pt x="280" y="16"/>
                  <a:pt x="333" y="99"/>
                  <a:pt x="363" y="144"/>
                </a:cubicBezTo>
                <a:cubicBezTo>
                  <a:pt x="393" y="189"/>
                  <a:pt x="393" y="220"/>
                  <a:pt x="408" y="280"/>
                </a:cubicBezTo>
                <a:cubicBezTo>
                  <a:pt x="423" y="340"/>
                  <a:pt x="423" y="461"/>
                  <a:pt x="453" y="506"/>
                </a:cubicBezTo>
                <a:cubicBezTo>
                  <a:pt x="483" y="551"/>
                  <a:pt x="537" y="552"/>
                  <a:pt x="590" y="552"/>
                </a:cubicBezTo>
                <a:cubicBezTo>
                  <a:pt x="643" y="552"/>
                  <a:pt x="718" y="551"/>
                  <a:pt x="771" y="506"/>
                </a:cubicBezTo>
                <a:cubicBezTo>
                  <a:pt x="824" y="461"/>
                  <a:pt x="854" y="356"/>
                  <a:pt x="907" y="280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 type="arrow" w="med" len="med"/>
            <a:tailEnd type="none" w="med" len="med"/>
          </a:ln>
          <a:effectLst/>
        </p:spPr>
        <p:txBody>
          <a:bodyPr/>
          <a:lstStyle/>
          <a:p>
            <a:endParaRPr lang="sr-Latn-CS"/>
          </a:p>
        </p:txBody>
      </p:sp>
      <p:sp>
        <p:nvSpPr>
          <p:cNvPr id="146447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sr-Cyrl-CS" sz="4000" b="0"/>
              <a:t>Шта не ваља код Радефордовог модела?</a:t>
            </a:r>
            <a:endParaRPr lang="en-ZA" sz="40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7545-E8D6-4CBB-89E6-8353C5ED7BD3}" type="slidenum">
              <a:rPr lang="en-US"/>
              <a:pPr/>
              <a:t>9</a:t>
            </a:fld>
            <a:endParaRPr lang="en-US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sr-Cyrl-CS" sz="4000">
                <a:solidFill>
                  <a:srgbClr val="FF0000"/>
                </a:solidFill>
                <a:latin typeface="Comic Sans MS" pitchFamily="66" charset="0"/>
              </a:rPr>
              <a:t>Борове идеје-планетарни модел</a:t>
            </a:r>
            <a:endParaRPr lang="en-ZA" sz="4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r-Cyrl-CS" sz="2800"/>
              <a:t>Електрони се крећу око језгра по стабилним орбитама и при том не емитују зрачење</a:t>
            </a:r>
            <a:r>
              <a:rPr lang="en-ZA" sz="2800"/>
              <a:t>.</a:t>
            </a:r>
          </a:p>
          <a:p>
            <a:pPr>
              <a:lnSpc>
                <a:spcPct val="90000"/>
              </a:lnSpc>
            </a:pPr>
            <a:r>
              <a:rPr lang="sr-Cyrl-CS" sz="2800"/>
              <a:t>Електрон на таквој (стабилној) орбити има одређену енергију</a:t>
            </a:r>
            <a:r>
              <a:rPr lang="en-ZA" sz="2800"/>
              <a:t>.</a:t>
            </a:r>
          </a:p>
          <a:p>
            <a:pPr>
              <a:lnSpc>
                <a:spcPct val="90000"/>
              </a:lnSpc>
            </a:pPr>
            <a:endParaRPr lang="en-ZA" sz="28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47800" y="3276600"/>
            <a:ext cx="6019800" cy="3360738"/>
            <a:chOff x="1104" y="2400"/>
            <a:chExt cx="3648" cy="1920"/>
          </a:xfrm>
        </p:grpSpPr>
        <p:pic>
          <p:nvPicPr>
            <p:cNvPr id="147461" name="Picture 5" descr="e_bohr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04" y="2400"/>
              <a:ext cx="3648" cy="1920"/>
            </a:xfrm>
            <a:prstGeom prst="rect">
              <a:avLst/>
            </a:prstGeom>
            <a:noFill/>
          </p:spPr>
        </p:pic>
        <p:sp>
          <p:nvSpPr>
            <p:cNvPr id="147462" name="Rectangle 6"/>
            <p:cNvSpPr>
              <a:spLocks noChangeArrowheads="1"/>
            </p:cNvSpPr>
            <p:nvPr/>
          </p:nvSpPr>
          <p:spPr bwMode="auto">
            <a:xfrm>
              <a:off x="1234" y="3687"/>
              <a:ext cx="912" cy="174"/>
            </a:xfrm>
            <a:prstGeom prst="rect">
              <a:avLst/>
            </a:prstGeom>
            <a:solidFill>
              <a:srgbClr val="E7E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sr-Latn-CS" sz="1400" b="1">
                  <a:latin typeface="Arial" charset="0"/>
                </a:rPr>
                <a:t>Jezgro</a:t>
              </a:r>
              <a:endParaRPr lang="de-DE" sz="1400" b="1">
                <a:latin typeface="Arial" charset="0"/>
              </a:endParaRPr>
            </a:p>
          </p:txBody>
        </p:sp>
        <p:sp>
          <p:nvSpPr>
            <p:cNvPr id="147463" name="Rectangle 7"/>
            <p:cNvSpPr>
              <a:spLocks noChangeArrowheads="1"/>
            </p:cNvSpPr>
            <p:nvPr/>
          </p:nvSpPr>
          <p:spPr bwMode="auto">
            <a:xfrm>
              <a:off x="3254" y="3253"/>
              <a:ext cx="859" cy="193"/>
            </a:xfrm>
            <a:prstGeom prst="rect">
              <a:avLst/>
            </a:prstGeom>
            <a:solidFill>
              <a:srgbClr val="E7E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sr-Latn-CS" sz="1600" b="1">
                  <a:latin typeface="Arial" charset="0"/>
                </a:rPr>
                <a:t>elektroni</a:t>
              </a:r>
              <a:endParaRPr lang="de-DE" sz="1600" b="1">
                <a:latin typeface="Arial" charset="0"/>
              </a:endParaRPr>
            </a:p>
          </p:txBody>
        </p:sp>
        <p:sp>
          <p:nvSpPr>
            <p:cNvPr id="147464" name="Rectangle 8"/>
            <p:cNvSpPr>
              <a:spLocks noChangeArrowheads="1"/>
            </p:cNvSpPr>
            <p:nvPr/>
          </p:nvSpPr>
          <p:spPr bwMode="auto">
            <a:xfrm>
              <a:off x="2831" y="2479"/>
              <a:ext cx="1725" cy="192"/>
            </a:xfrm>
            <a:prstGeom prst="rect">
              <a:avLst/>
            </a:prstGeom>
            <a:solidFill>
              <a:srgbClr val="E7E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sr-Latn-CS" sz="1600" b="1">
                  <a:latin typeface="Arial" charset="0"/>
                </a:rPr>
                <a:t>dopuštene putanje</a:t>
              </a:r>
              <a:endParaRPr lang="de-DE" sz="1600" b="1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316</Words>
  <Application>Microsoft Office PowerPoint</Application>
  <PresentationFormat>On-screen Show (4:3)</PresentationFormat>
  <Paragraphs>132</Paragraphs>
  <Slides>13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Office Theme</vt:lpstr>
      <vt:lpstr>Bitmap Image</vt:lpstr>
      <vt:lpstr>Microsoft Photo Editor 3.0 Photo</vt:lpstr>
      <vt:lpstr>MathType 5.0 Equation</vt:lpstr>
      <vt:lpstr>Модели атома</vt:lpstr>
      <vt:lpstr>Развој представа о атому</vt:lpstr>
      <vt:lpstr>Радефордов експеримент</vt:lpstr>
      <vt:lpstr>Радефордов експеримент са металном фолијом</vt:lpstr>
      <vt:lpstr>Slide 5</vt:lpstr>
      <vt:lpstr>Slide 6</vt:lpstr>
      <vt:lpstr>Радефордов модел атома</vt:lpstr>
      <vt:lpstr>Шта не ваља код Радефордовог модела?</vt:lpstr>
      <vt:lpstr>Борове идеје-планетарни модел</vt:lpstr>
      <vt:lpstr>Slide 10</vt:lpstr>
      <vt:lpstr>Slide 11</vt:lpstr>
      <vt:lpstr>Slide 12</vt:lpstr>
      <vt:lpstr>Slide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Jasmina</dc:creator>
  <cp:lastModifiedBy>Jasmina</cp:lastModifiedBy>
  <cp:revision>5</cp:revision>
  <dcterms:created xsi:type="dcterms:W3CDTF">2008-10-22T15:12:28Z</dcterms:created>
  <dcterms:modified xsi:type="dcterms:W3CDTF">2008-10-30T21:43:40Z</dcterms:modified>
</cp:coreProperties>
</file>